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90d17e73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90d17e73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96c29c03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96c29c03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91550de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91550de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9ebeb23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9ebeb23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96c29c03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96c29c03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97a5878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97a5878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91550de7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91550de7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c97a5878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c97a5878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9ebeb235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9ebeb235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9ebeb235a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9ebeb235a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9ebeb235a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c9ebeb235a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90d17e73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90d17e73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97a58788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97a58788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9ebeb235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9ebeb235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ca097b21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ca097b21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9ebeb23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9ebeb23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90d17e73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90d17e73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9dafdc1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9dafdc1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96c29c03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96c29c03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96c29c0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96c29c0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96c29c0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96c29c0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96c29c03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96c29c03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96c29c03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96c29c03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5" name="Shape 55"/>
        <p:cNvGrpSpPr/>
        <p:nvPr/>
      </p:nvGrpSpPr>
      <p:grpSpPr>
        <a:xfrm>
          <a:off x="0" y="0"/>
          <a:ext cx="0" cy="0"/>
          <a:chOff x="0" y="0"/>
          <a:chExt cx="0" cy="0"/>
        </a:xfrm>
      </p:grpSpPr>
      <p:sp>
        <p:nvSpPr>
          <p:cNvPr id="56" name="Google Shape;56;p14"/>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rgbClr val="274857"/>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 name="Google Shape;57;p14"/>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0" name="Shape 60"/>
        <p:cNvGrpSpPr/>
        <p:nvPr/>
      </p:nvGrpSpPr>
      <p:grpSpPr>
        <a:xfrm>
          <a:off x="0" y="0"/>
          <a:ext cx="0" cy="0"/>
          <a:chOff x="0" y="0"/>
          <a:chExt cx="0" cy="0"/>
        </a:xfrm>
      </p:grpSpPr>
      <p:sp>
        <p:nvSpPr>
          <p:cNvPr id="61" name="Google Shape;61;p15"/>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3" name="Google Shape;63;p1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4" name="Google Shape;64;p1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16"/>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0" name="Google Shape;70;p16"/>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440"/>
              </a:spcBef>
              <a:spcAft>
                <a:spcPts val="0"/>
              </a:spcAft>
              <a:buClr>
                <a:srgbClr val="888888"/>
              </a:buClr>
              <a:buSzPts val="2200"/>
              <a:buNone/>
              <a:defRPr>
                <a:solidFill>
                  <a:srgbClr val="888888"/>
                </a:solidFill>
              </a:defRPr>
            </a:lvl1pPr>
            <a:lvl2pPr lvl="1" rtl="0" algn="ctr">
              <a:spcBef>
                <a:spcPts val="400"/>
              </a:spcBef>
              <a:spcAft>
                <a:spcPts val="0"/>
              </a:spcAft>
              <a:buClr>
                <a:srgbClr val="888888"/>
              </a:buClr>
              <a:buSzPts val="2000"/>
              <a:buNone/>
              <a:defRPr>
                <a:solidFill>
                  <a:srgbClr val="888888"/>
                </a:solidFill>
              </a:defRPr>
            </a:lvl2pPr>
            <a:lvl3pPr lvl="2" rtl="0" algn="ctr">
              <a:spcBef>
                <a:spcPts val="400"/>
              </a:spcBef>
              <a:spcAft>
                <a:spcPts val="0"/>
              </a:spcAft>
              <a:buClr>
                <a:srgbClr val="888888"/>
              </a:buClr>
              <a:buSzPts val="2000"/>
              <a:buNone/>
              <a:defRPr>
                <a:solidFill>
                  <a:srgbClr val="888888"/>
                </a:solidFill>
              </a:defRPr>
            </a:lvl3pPr>
            <a:lvl4pPr lvl="3" rtl="0" algn="ctr">
              <a:spcBef>
                <a:spcPts val="360"/>
              </a:spcBef>
              <a:spcAft>
                <a:spcPts val="0"/>
              </a:spcAft>
              <a:buClr>
                <a:srgbClr val="888888"/>
              </a:buClr>
              <a:buSzPts val="1800"/>
              <a:buNone/>
              <a:defRPr>
                <a:solidFill>
                  <a:srgbClr val="888888"/>
                </a:solidFill>
              </a:defRPr>
            </a:lvl4pPr>
            <a:lvl5pPr lvl="4" rtl="0" algn="ctr">
              <a:spcBef>
                <a:spcPts val="360"/>
              </a:spcBef>
              <a:spcAft>
                <a:spcPts val="0"/>
              </a:spcAft>
              <a:buClr>
                <a:srgbClr val="888888"/>
              </a:buClr>
              <a:buSzPts val="18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74" name="Google Shape;74;p1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80" name="Google Shape;80;p1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3" name="Shape 83"/>
        <p:cNvGrpSpPr/>
        <p:nvPr/>
      </p:nvGrpSpPr>
      <p:grpSpPr>
        <a:xfrm>
          <a:off x="0" y="0"/>
          <a:ext cx="0" cy="0"/>
          <a:chOff x="0" y="0"/>
          <a:chExt cx="0" cy="0"/>
        </a:xfrm>
      </p:grpSpPr>
      <p:sp>
        <p:nvSpPr>
          <p:cNvPr id="84" name="Google Shape;84;p19"/>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5" name="Google Shape;85;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8" name="Google Shape;88;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9" name="Google Shape;89;p1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1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 name="Google Shape;94;p2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7" name="Shape 97"/>
        <p:cNvGrpSpPr/>
        <p:nvPr/>
      </p:nvGrpSpPr>
      <p:grpSpPr>
        <a:xfrm>
          <a:off x="0" y="0"/>
          <a:ext cx="0" cy="0"/>
          <a:chOff x="0" y="0"/>
          <a:chExt cx="0" cy="0"/>
        </a:xfrm>
      </p:grpSpPr>
      <p:sp>
        <p:nvSpPr>
          <p:cNvPr id="98" name="Google Shape;98;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 name="Google Shape;99;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0" name="Google Shape;100;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1" name="Google Shape;101;p2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4" name="Shape 104"/>
        <p:cNvGrpSpPr/>
        <p:nvPr/>
      </p:nvGrpSpPr>
      <p:grpSpPr>
        <a:xfrm>
          <a:off x="0" y="0"/>
          <a:ext cx="0" cy="0"/>
          <a:chOff x="0" y="0"/>
          <a:chExt cx="0" cy="0"/>
        </a:xfrm>
      </p:grpSpPr>
      <p:sp>
        <p:nvSpPr>
          <p:cNvPr id="105" name="Google Shape;105;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8" name="Google Shape;108;p2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2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2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 name="Google Shape;113;p23"/>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4" name="Google Shape;114;p2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2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2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7" name="Shape 117"/>
        <p:cNvGrpSpPr/>
        <p:nvPr/>
      </p:nvGrpSpPr>
      <p:grpSpPr>
        <a:xfrm>
          <a:off x="0" y="0"/>
          <a:ext cx="0" cy="0"/>
          <a:chOff x="0" y="0"/>
          <a:chExt cx="0" cy="0"/>
        </a:xfrm>
      </p:grpSpPr>
      <p:sp>
        <p:nvSpPr>
          <p:cNvPr id="118" name="Google Shape;118;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0" name="Google Shape;120;p2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Google Shape;121;p2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2" name="Google Shape;122;p2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287D7D"/>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9pPr>
          </a:lstStyle>
          <a:p/>
        </p:txBody>
      </p:sp>
      <p:sp>
        <p:nvSpPr>
          <p:cNvPr id="52" name="Google Shape;52;p13"/>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53" name="Google Shape;53;p13"/>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54" name="Google Shape;54;p1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0" Type="http://schemas.openxmlformats.org/officeDocument/2006/relationships/image" Target="../media/image6.jpg"/><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7.jpg"/><Relationship Id="rId5" Type="http://schemas.openxmlformats.org/officeDocument/2006/relationships/image" Target="../media/image9.png"/><Relationship Id="rId6" Type="http://schemas.openxmlformats.org/officeDocument/2006/relationships/image" Target="../media/image4.jpg"/><Relationship Id="rId7" Type="http://schemas.openxmlformats.org/officeDocument/2006/relationships/image" Target="../media/image14.jpg"/><Relationship Id="rId8"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Cross Modal </a:t>
            </a:r>
            <a:r>
              <a:rPr lang="es"/>
              <a:t>Retrieval</a:t>
            </a:r>
            <a:endParaRPr/>
          </a:p>
        </p:txBody>
      </p:sp>
      <p:sp>
        <p:nvSpPr>
          <p:cNvPr id="128" name="Google Shape;128;p25"/>
          <p:cNvSpPr txBox="1"/>
          <p:nvPr>
            <p:ph idx="1" type="subTitle"/>
          </p:nvPr>
        </p:nvSpPr>
        <p:spPr>
          <a:xfrm>
            <a:off x="1371600" y="2417100"/>
            <a:ext cx="6400800" cy="15978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b="1" lang="es">
                <a:solidFill>
                  <a:schemeClr val="accent1"/>
                </a:solidFill>
              </a:rPr>
              <a:t>Module: </a:t>
            </a:r>
            <a:r>
              <a:rPr lang="es">
                <a:solidFill>
                  <a:schemeClr val="accent1"/>
                </a:solidFill>
              </a:rPr>
              <a:t>C5</a:t>
            </a:r>
            <a:endParaRPr>
              <a:solidFill>
                <a:schemeClr val="accent1"/>
              </a:solidFill>
            </a:endParaRPr>
          </a:p>
          <a:p>
            <a:pPr indent="0" lvl="0" marL="0" rtl="0" algn="l">
              <a:spcBef>
                <a:spcPts val="440"/>
              </a:spcBef>
              <a:spcAft>
                <a:spcPts val="0"/>
              </a:spcAft>
              <a:buNone/>
            </a:pPr>
            <a:r>
              <a:rPr b="1" lang="es">
                <a:solidFill>
                  <a:schemeClr val="accent1"/>
                </a:solidFill>
              </a:rPr>
              <a:t>Group:</a:t>
            </a:r>
            <a:r>
              <a:rPr lang="es">
                <a:solidFill>
                  <a:schemeClr val="accent1"/>
                </a:solidFill>
              </a:rPr>
              <a:t> 7</a:t>
            </a:r>
            <a:endParaRPr>
              <a:solidFill>
                <a:schemeClr val="accent1"/>
              </a:solidFill>
            </a:endParaRPr>
          </a:p>
          <a:p>
            <a:pPr indent="0" lvl="0" marL="0" rtl="0" algn="l">
              <a:spcBef>
                <a:spcPts val="440"/>
              </a:spcBef>
              <a:spcAft>
                <a:spcPts val="0"/>
              </a:spcAft>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spcBef>
                <a:spcPts val="440"/>
              </a:spcBef>
              <a:spcAft>
                <a:spcPts val="0"/>
              </a:spcAft>
              <a:buNone/>
            </a:pPr>
            <a:r>
              <a:rPr lang="es">
                <a:solidFill>
                  <a:schemeClr val="accent1"/>
                </a:solidFill>
              </a:rPr>
              <a:t>			Iñaki Lacunza</a:t>
            </a:r>
            <a:endParaRPr>
              <a:solidFill>
                <a:schemeClr val="accent1"/>
              </a:solidFill>
            </a:endParaRPr>
          </a:p>
          <a:p>
            <a:pPr indent="0" lvl="0" marL="0" rtl="0" algn="l">
              <a:spcBef>
                <a:spcPts val="440"/>
              </a:spcBef>
              <a:spcAft>
                <a:spcPts val="0"/>
              </a:spcAft>
              <a:buNone/>
            </a:pPr>
            <a:r>
              <a:rPr lang="es">
                <a:solidFill>
                  <a:schemeClr val="accent1"/>
                </a:solidFill>
              </a:rPr>
              <a:t>			Marco Cordón</a:t>
            </a:r>
            <a:endParaRPr>
              <a:solidFill>
                <a:schemeClr val="accent1"/>
              </a:solidFill>
            </a:endParaRPr>
          </a:p>
          <a:p>
            <a:pPr indent="0" lvl="0" marL="0" rtl="0" algn="l">
              <a:spcBef>
                <a:spcPts val="440"/>
              </a:spcBef>
              <a:spcAft>
                <a:spcPts val="0"/>
              </a:spcAft>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129" name="Google Shape;129;p25"/>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130" name="Google Shape;130;p25"/>
          <p:cNvSpPr txBox="1"/>
          <p:nvPr>
            <p:ph idx="12" type="sldNum"/>
          </p:nvPr>
        </p:nvSpPr>
        <p:spPr>
          <a:xfrm>
            <a:off x="8305800" y="4786313"/>
            <a:ext cx="7365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(a): Implement basic Image-to-text retrieval.</a:t>
            </a:r>
            <a:endParaRPr/>
          </a:p>
        </p:txBody>
      </p:sp>
      <p:pic>
        <p:nvPicPr>
          <p:cNvPr id="279" name="Google Shape;279;p34"/>
          <p:cNvPicPr preferRelativeResize="0"/>
          <p:nvPr/>
        </p:nvPicPr>
        <p:blipFill>
          <a:blip r:embed="rId3">
            <a:alphaModFix/>
          </a:blip>
          <a:stretch>
            <a:fillRect/>
          </a:stretch>
        </p:blipFill>
        <p:spPr>
          <a:xfrm>
            <a:off x="1246350" y="628528"/>
            <a:ext cx="6651401" cy="3605326"/>
          </a:xfrm>
          <a:prstGeom prst="rect">
            <a:avLst/>
          </a:prstGeom>
          <a:noFill/>
          <a:ln>
            <a:noFill/>
          </a:ln>
        </p:spPr>
      </p:pic>
      <p:sp>
        <p:nvSpPr>
          <p:cNvPr id="280" name="Google Shape;280;p34"/>
          <p:cNvSpPr txBox="1"/>
          <p:nvPr/>
        </p:nvSpPr>
        <p:spPr>
          <a:xfrm>
            <a:off x="370025" y="4125900"/>
            <a:ext cx="8307300" cy="5829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In this case all the top-5 captions talk about actions made by people, so the model is recognizing a person but it is not recognizing well which action is making in the picture.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p:nvPr/>
        </p:nvSpPr>
        <p:spPr>
          <a:xfrm>
            <a:off x="6186500" y="628525"/>
            <a:ext cx="2627400" cy="6939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700"/>
              <a:t>Task (b): Implement basic Text-to-image retrieval.</a:t>
            </a:r>
            <a:endParaRPr sz="2700"/>
          </a:p>
        </p:txBody>
      </p:sp>
      <p:sp>
        <p:nvSpPr>
          <p:cNvPr id="287" name="Google Shape;287;p35"/>
          <p:cNvSpPr txBox="1"/>
          <p:nvPr/>
        </p:nvSpPr>
        <p:spPr>
          <a:xfrm>
            <a:off x="434775" y="832575"/>
            <a:ext cx="2127600" cy="405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dk1"/>
                </a:solidFill>
              </a:rPr>
              <a:t>Training instances</a:t>
            </a:r>
            <a:endParaRPr b="1" sz="1600">
              <a:solidFill>
                <a:schemeClr val="dk1"/>
              </a:solidFill>
            </a:endParaRPr>
          </a:p>
        </p:txBody>
      </p:sp>
      <p:pic>
        <p:nvPicPr>
          <p:cNvPr id="288" name="Google Shape;288;p35"/>
          <p:cNvPicPr preferRelativeResize="0"/>
          <p:nvPr/>
        </p:nvPicPr>
        <p:blipFill>
          <a:blip r:embed="rId3">
            <a:alphaModFix/>
          </a:blip>
          <a:stretch>
            <a:fillRect/>
          </a:stretch>
        </p:blipFill>
        <p:spPr>
          <a:xfrm>
            <a:off x="934425" y="2356122"/>
            <a:ext cx="899400" cy="1199194"/>
          </a:xfrm>
          <a:prstGeom prst="rect">
            <a:avLst/>
          </a:prstGeom>
          <a:noFill/>
          <a:ln cap="flat" cmpd="sng" w="9525">
            <a:solidFill>
              <a:srgbClr val="000000"/>
            </a:solidFill>
            <a:prstDash val="solid"/>
            <a:round/>
            <a:headEnd len="sm" w="sm" type="none"/>
            <a:tailEnd len="sm" w="sm" type="none"/>
          </a:ln>
        </p:spPr>
      </p:pic>
      <p:sp>
        <p:nvSpPr>
          <p:cNvPr id="289" name="Google Shape;289;p35"/>
          <p:cNvSpPr txBox="1"/>
          <p:nvPr/>
        </p:nvSpPr>
        <p:spPr>
          <a:xfrm>
            <a:off x="229275" y="1535538"/>
            <a:ext cx="20814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very clean and well decorated empty bathroom'</a:t>
            </a:r>
            <a:endParaRPr sz="1100"/>
          </a:p>
        </p:txBody>
      </p:sp>
      <p:sp>
        <p:nvSpPr>
          <p:cNvPr id="290" name="Google Shape;290;p35"/>
          <p:cNvSpPr txBox="1"/>
          <p:nvPr/>
        </p:nvSpPr>
        <p:spPr>
          <a:xfrm>
            <a:off x="2039575" y="1358950"/>
            <a:ext cx="1226100" cy="342300"/>
          </a:xfrm>
          <a:prstGeom prst="rect">
            <a:avLst/>
          </a:prstGeom>
          <a:solidFill>
            <a:srgbClr val="CFE2F3"/>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Anchor caption</a:t>
            </a:r>
            <a:endParaRPr sz="1200">
              <a:solidFill>
                <a:schemeClr val="dk1"/>
              </a:solidFill>
            </a:endParaRPr>
          </a:p>
        </p:txBody>
      </p:sp>
      <p:sp>
        <p:nvSpPr>
          <p:cNvPr id="291" name="Google Shape;291;p35"/>
          <p:cNvSpPr txBox="1"/>
          <p:nvPr/>
        </p:nvSpPr>
        <p:spPr>
          <a:xfrm>
            <a:off x="1727300" y="2192038"/>
            <a:ext cx="1041300" cy="342300"/>
          </a:xfrm>
          <a:prstGeom prst="rect">
            <a:avLst/>
          </a:prstGeom>
          <a:solidFill>
            <a:srgbClr val="D9EAD3"/>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Positive img</a:t>
            </a:r>
            <a:endParaRPr sz="1200">
              <a:solidFill>
                <a:schemeClr val="dk1"/>
              </a:solidFill>
            </a:endParaRPr>
          </a:p>
        </p:txBody>
      </p:sp>
      <p:sp>
        <p:nvSpPr>
          <p:cNvPr id="292" name="Google Shape;292;p35"/>
          <p:cNvSpPr/>
          <p:nvPr/>
        </p:nvSpPr>
        <p:spPr>
          <a:xfrm>
            <a:off x="3538475" y="2608763"/>
            <a:ext cx="899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293" name="Google Shape;293;p35"/>
          <p:cNvSpPr/>
          <p:nvPr/>
        </p:nvSpPr>
        <p:spPr>
          <a:xfrm>
            <a:off x="3386075" y="1450213"/>
            <a:ext cx="7092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 Text</a:t>
            </a:r>
            <a:endParaRPr sz="900"/>
          </a:p>
          <a:p>
            <a:pPr indent="0" lvl="0" marL="0" rtl="0" algn="ctr">
              <a:spcBef>
                <a:spcPts val="0"/>
              </a:spcBef>
              <a:spcAft>
                <a:spcPts val="0"/>
              </a:spcAft>
              <a:buNone/>
            </a:pPr>
            <a:r>
              <a:rPr lang="es" sz="900"/>
              <a:t>(N,300)</a:t>
            </a:r>
            <a:endParaRPr sz="900"/>
          </a:p>
        </p:txBody>
      </p:sp>
      <p:sp>
        <p:nvSpPr>
          <p:cNvPr id="294" name="Google Shape;294;p35"/>
          <p:cNvSpPr/>
          <p:nvPr/>
        </p:nvSpPr>
        <p:spPr>
          <a:xfrm>
            <a:off x="4247712" y="145022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Aggregate N using mean</a:t>
            </a:r>
            <a:endParaRPr sz="900"/>
          </a:p>
        </p:txBody>
      </p:sp>
      <p:sp>
        <p:nvSpPr>
          <p:cNvPr id="295" name="Google Shape;295;p35"/>
          <p:cNvSpPr/>
          <p:nvPr/>
        </p:nvSpPr>
        <p:spPr>
          <a:xfrm>
            <a:off x="5644838" y="2608763"/>
            <a:ext cx="69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296" name="Google Shape;296;p35"/>
          <p:cNvSpPr/>
          <p:nvPr/>
        </p:nvSpPr>
        <p:spPr>
          <a:xfrm>
            <a:off x="6535775" y="2608763"/>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2</a:t>
            </a:r>
            <a:endParaRPr sz="900"/>
          </a:p>
          <a:p>
            <a:pPr indent="0" lvl="0" marL="0" rtl="0" algn="ctr">
              <a:spcBef>
                <a:spcPts val="0"/>
              </a:spcBef>
              <a:spcAft>
                <a:spcPts val="0"/>
              </a:spcAft>
              <a:buNone/>
            </a:pPr>
            <a:r>
              <a:rPr lang="es" sz="900"/>
              <a:t>(</a:t>
            </a:r>
            <a:r>
              <a:rPr lang="es" sz="900"/>
              <a:t>384</a:t>
            </a:r>
            <a:r>
              <a:rPr lang="es" sz="900"/>
              <a:t>,</a:t>
            </a:r>
            <a:r>
              <a:rPr lang="es" sz="900"/>
              <a:t>256</a:t>
            </a:r>
            <a:r>
              <a:rPr lang="es" sz="900"/>
              <a:t>)</a:t>
            </a:r>
            <a:endParaRPr sz="900"/>
          </a:p>
        </p:txBody>
      </p:sp>
      <p:sp>
        <p:nvSpPr>
          <p:cNvPr id="297" name="Google Shape;297;p35"/>
          <p:cNvSpPr/>
          <p:nvPr/>
        </p:nvSpPr>
        <p:spPr>
          <a:xfrm rot="-5400000">
            <a:off x="7341975" y="2640388"/>
            <a:ext cx="1951925" cy="788650"/>
          </a:xfrm>
          <a:prstGeom prst="flowChartManualOperation">
            <a:avLst/>
          </a:prstGeom>
          <a:solidFill>
            <a:srgbClr val="D0E0E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Triplet Loss</a:t>
            </a:r>
            <a:endParaRPr/>
          </a:p>
        </p:txBody>
      </p:sp>
      <p:sp>
        <p:nvSpPr>
          <p:cNvPr id="298" name="Google Shape;298;p35"/>
          <p:cNvSpPr/>
          <p:nvPr/>
        </p:nvSpPr>
        <p:spPr>
          <a:xfrm>
            <a:off x="8768950" y="2855200"/>
            <a:ext cx="388500" cy="224400"/>
          </a:xfrm>
          <a:prstGeom prst="rightArrow">
            <a:avLst>
              <a:gd fmla="val 50000" name="adj1"/>
              <a:gd fmla="val 50000" name="adj2"/>
            </a:avLst>
          </a:prstGeom>
          <a:solidFill>
            <a:srgbClr val="287D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5"/>
          <p:cNvSpPr/>
          <p:nvPr/>
        </p:nvSpPr>
        <p:spPr>
          <a:xfrm>
            <a:off x="7550525" y="3834825"/>
            <a:ext cx="959100" cy="4761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5"/>
          <p:cNvSpPr/>
          <p:nvPr/>
        </p:nvSpPr>
        <p:spPr>
          <a:xfrm flipH="1" rot="10800000">
            <a:off x="7808525" y="1748425"/>
            <a:ext cx="694500" cy="5130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5"/>
          <p:cNvSpPr/>
          <p:nvPr/>
        </p:nvSpPr>
        <p:spPr>
          <a:xfrm>
            <a:off x="7478450" y="2859125"/>
            <a:ext cx="388500" cy="193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5"/>
          <p:cNvSpPr txBox="1"/>
          <p:nvPr/>
        </p:nvSpPr>
        <p:spPr>
          <a:xfrm>
            <a:off x="3396888" y="836563"/>
            <a:ext cx="2127600" cy="405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dk1"/>
                </a:solidFill>
              </a:rPr>
              <a:t>Model Employed</a:t>
            </a:r>
            <a:endParaRPr b="1" sz="1600">
              <a:solidFill>
                <a:schemeClr val="dk1"/>
              </a:solidFill>
            </a:endParaRPr>
          </a:p>
        </p:txBody>
      </p:sp>
      <p:pic>
        <p:nvPicPr>
          <p:cNvPr id="303" name="Google Shape;303;p35"/>
          <p:cNvPicPr preferRelativeResize="0"/>
          <p:nvPr/>
        </p:nvPicPr>
        <p:blipFill>
          <a:blip r:embed="rId4">
            <a:alphaModFix/>
          </a:blip>
          <a:stretch>
            <a:fillRect/>
          </a:stretch>
        </p:blipFill>
        <p:spPr>
          <a:xfrm>
            <a:off x="934423" y="3663306"/>
            <a:ext cx="899400" cy="1199219"/>
          </a:xfrm>
          <a:prstGeom prst="rect">
            <a:avLst/>
          </a:prstGeom>
          <a:noFill/>
          <a:ln cap="flat" cmpd="sng" w="9525">
            <a:solidFill>
              <a:schemeClr val="dk1"/>
            </a:solidFill>
            <a:prstDash val="solid"/>
            <a:round/>
            <a:headEnd len="sm" w="sm" type="none"/>
            <a:tailEnd len="sm" w="sm" type="none"/>
          </a:ln>
        </p:spPr>
      </p:pic>
      <p:sp>
        <p:nvSpPr>
          <p:cNvPr id="304" name="Google Shape;304;p35"/>
          <p:cNvSpPr txBox="1"/>
          <p:nvPr/>
        </p:nvSpPr>
        <p:spPr>
          <a:xfrm>
            <a:off x="1699550" y="3554675"/>
            <a:ext cx="1096800" cy="342300"/>
          </a:xfrm>
          <a:prstGeom prst="rect">
            <a:avLst/>
          </a:prstGeom>
          <a:solidFill>
            <a:srgbClr val="F4CCCC"/>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Negative img</a:t>
            </a:r>
            <a:endParaRPr sz="1200">
              <a:solidFill>
                <a:schemeClr val="dk1"/>
              </a:solidFill>
            </a:endParaRPr>
          </a:p>
        </p:txBody>
      </p:sp>
      <p:sp>
        <p:nvSpPr>
          <p:cNvPr id="305" name="Google Shape;305;p35"/>
          <p:cNvSpPr/>
          <p:nvPr/>
        </p:nvSpPr>
        <p:spPr>
          <a:xfrm>
            <a:off x="3538475" y="3915963"/>
            <a:ext cx="899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306" name="Google Shape;306;p35"/>
          <p:cNvSpPr/>
          <p:nvPr/>
        </p:nvSpPr>
        <p:spPr>
          <a:xfrm>
            <a:off x="5644838" y="3915963"/>
            <a:ext cx="69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307" name="Google Shape;307;p35"/>
          <p:cNvSpPr/>
          <p:nvPr/>
        </p:nvSpPr>
        <p:spPr>
          <a:xfrm>
            <a:off x="6535775" y="3915963"/>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2</a:t>
            </a:r>
            <a:endParaRPr sz="900"/>
          </a:p>
          <a:p>
            <a:pPr indent="0" lvl="0" marL="0" rtl="0" algn="ctr">
              <a:spcBef>
                <a:spcPts val="0"/>
              </a:spcBef>
              <a:spcAft>
                <a:spcPts val="0"/>
              </a:spcAft>
              <a:buNone/>
            </a:pPr>
            <a:r>
              <a:rPr lang="es" sz="900"/>
              <a:t>(</a:t>
            </a:r>
            <a:r>
              <a:rPr lang="es" sz="900"/>
              <a:t>384</a:t>
            </a:r>
            <a:r>
              <a:rPr lang="es" sz="900"/>
              <a:t>,</a:t>
            </a:r>
            <a:r>
              <a:rPr lang="es" sz="900"/>
              <a:t>256</a:t>
            </a:r>
            <a:r>
              <a:rPr lang="es" sz="900"/>
              <a:t>)</a:t>
            </a:r>
            <a:endParaRPr sz="900"/>
          </a:p>
        </p:txBody>
      </p:sp>
      <p:cxnSp>
        <p:nvCxnSpPr>
          <p:cNvPr id="308" name="Google Shape;308;p35"/>
          <p:cNvCxnSpPr/>
          <p:nvPr/>
        </p:nvCxnSpPr>
        <p:spPr>
          <a:xfrm>
            <a:off x="2310575" y="1797150"/>
            <a:ext cx="1075500" cy="0"/>
          </a:xfrm>
          <a:prstGeom prst="straightConnector1">
            <a:avLst/>
          </a:prstGeom>
          <a:noFill/>
          <a:ln cap="flat" cmpd="sng" w="9525">
            <a:solidFill>
              <a:schemeClr val="dk1"/>
            </a:solidFill>
            <a:prstDash val="solid"/>
            <a:round/>
            <a:headEnd len="med" w="med" type="none"/>
            <a:tailEnd len="med" w="med" type="triangle"/>
          </a:ln>
        </p:spPr>
      </p:cxnSp>
      <p:cxnSp>
        <p:nvCxnSpPr>
          <p:cNvPr id="309" name="Google Shape;309;p35"/>
          <p:cNvCxnSpPr>
            <a:stCxn id="303" idx="3"/>
            <a:endCxn id="305" idx="1"/>
          </p:cNvCxnSpPr>
          <p:nvPr/>
        </p:nvCxnSpPr>
        <p:spPr>
          <a:xfrm>
            <a:off x="1833823" y="4262915"/>
            <a:ext cx="1704600" cy="0"/>
          </a:xfrm>
          <a:prstGeom prst="straightConnector1">
            <a:avLst/>
          </a:prstGeom>
          <a:noFill/>
          <a:ln cap="flat" cmpd="sng" w="9525">
            <a:solidFill>
              <a:schemeClr val="dk1"/>
            </a:solidFill>
            <a:prstDash val="solid"/>
            <a:round/>
            <a:headEnd len="med" w="med" type="none"/>
            <a:tailEnd len="med" w="med" type="triangle"/>
          </a:ln>
        </p:spPr>
      </p:cxnSp>
      <p:cxnSp>
        <p:nvCxnSpPr>
          <p:cNvPr id="310" name="Google Shape;310;p35"/>
          <p:cNvCxnSpPr>
            <a:stCxn id="288" idx="3"/>
            <a:endCxn id="292" idx="1"/>
          </p:cNvCxnSpPr>
          <p:nvPr/>
        </p:nvCxnSpPr>
        <p:spPr>
          <a:xfrm>
            <a:off x="1833825" y="2955719"/>
            <a:ext cx="1704600" cy="0"/>
          </a:xfrm>
          <a:prstGeom prst="straightConnector1">
            <a:avLst/>
          </a:prstGeom>
          <a:noFill/>
          <a:ln cap="flat" cmpd="sng" w="9525">
            <a:solidFill>
              <a:schemeClr val="dk1"/>
            </a:solidFill>
            <a:prstDash val="solid"/>
            <a:round/>
            <a:headEnd len="med" w="med" type="none"/>
            <a:tailEnd len="med" w="med" type="triangle"/>
          </a:ln>
        </p:spPr>
      </p:cxnSp>
      <p:sp>
        <p:nvSpPr>
          <p:cNvPr id="311" name="Google Shape;311;p35"/>
          <p:cNvSpPr/>
          <p:nvPr/>
        </p:nvSpPr>
        <p:spPr>
          <a:xfrm>
            <a:off x="4618213" y="2608763"/>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1</a:t>
            </a:r>
            <a:endParaRPr sz="900"/>
          </a:p>
          <a:p>
            <a:pPr indent="0" lvl="0" marL="0" rtl="0" algn="ctr">
              <a:spcBef>
                <a:spcPts val="0"/>
              </a:spcBef>
              <a:spcAft>
                <a:spcPts val="0"/>
              </a:spcAft>
              <a:buNone/>
            </a:pPr>
            <a:r>
              <a:rPr lang="es" sz="900"/>
              <a:t>(4096,</a:t>
            </a:r>
            <a:r>
              <a:rPr lang="es" sz="900"/>
              <a:t>384</a:t>
            </a:r>
            <a:r>
              <a:rPr lang="es" sz="900"/>
              <a:t>)</a:t>
            </a:r>
            <a:endParaRPr sz="900"/>
          </a:p>
        </p:txBody>
      </p:sp>
      <p:sp>
        <p:nvSpPr>
          <p:cNvPr id="312" name="Google Shape;312;p35"/>
          <p:cNvSpPr/>
          <p:nvPr/>
        </p:nvSpPr>
        <p:spPr>
          <a:xfrm>
            <a:off x="4618213" y="3915963"/>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1</a:t>
            </a:r>
            <a:endParaRPr sz="900"/>
          </a:p>
          <a:p>
            <a:pPr indent="0" lvl="0" marL="0" rtl="0" algn="ctr">
              <a:spcBef>
                <a:spcPts val="0"/>
              </a:spcBef>
              <a:spcAft>
                <a:spcPts val="0"/>
              </a:spcAft>
              <a:buNone/>
            </a:pPr>
            <a:r>
              <a:rPr lang="es" sz="900"/>
              <a:t>(4096,</a:t>
            </a:r>
            <a:r>
              <a:rPr lang="es" sz="900"/>
              <a:t>384</a:t>
            </a:r>
            <a:r>
              <a:rPr lang="es" sz="900"/>
              <a:t>)</a:t>
            </a:r>
            <a:endParaRPr sz="900"/>
          </a:p>
        </p:txBody>
      </p:sp>
      <p:sp>
        <p:nvSpPr>
          <p:cNvPr id="313" name="Google Shape;313;p35"/>
          <p:cNvSpPr/>
          <p:nvPr/>
        </p:nvSpPr>
        <p:spPr>
          <a:xfrm>
            <a:off x="6171425" y="1450200"/>
            <a:ext cx="680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314" name="Google Shape;314;p35"/>
          <p:cNvSpPr/>
          <p:nvPr/>
        </p:nvSpPr>
        <p:spPr>
          <a:xfrm>
            <a:off x="7006126" y="1450200"/>
            <a:ext cx="78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2</a:t>
            </a:r>
            <a:endParaRPr sz="900"/>
          </a:p>
          <a:p>
            <a:pPr indent="0" lvl="0" marL="0" rtl="0" algn="ctr">
              <a:spcBef>
                <a:spcPts val="0"/>
              </a:spcBef>
              <a:spcAft>
                <a:spcPts val="0"/>
              </a:spcAft>
              <a:buNone/>
            </a:pPr>
            <a:r>
              <a:rPr lang="es" sz="900"/>
              <a:t>(384,256)</a:t>
            </a:r>
            <a:endParaRPr sz="900"/>
          </a:p>
        </p:txBody>
      </p:sp>
      <p:sp>
        <p:nvSpPr>
          <p:cNvPr id="315" name="Google Shape;315;p35"/>
          <p:cNvSpPr/>
          <p:nvPr/>
        </p:nvSpPr>
        <p:spPr>
          <a:xfrm>
            <a:off x="5228400" y="1450225"/>
            <a:ext cx="78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1</a:t>
            </a:r>
            <a:endParaRPr sz="900"/>
          </a:p>
          <a:p>
            <a:pPr indent="0" lvl="0" marL="0" rtl="0" algn="ctr">
              <a:spcBef>
                <a:spcPts val="0"/>
              </a:spcBef>
              <a:spcAft>
                <a:spcPts val="0"/>
              </a:spcAft>
              <a:buNone/>
            </a:pPr>
            <a:r>
              <a:rPr lang="es" sz="900"/>
              <a:t>(300,384)</a:t>
            </a:r>
            <a:endParaRPr sz="900"/>
          </a:p>
        </p:txBody>
      </p:sp>
      <p:cxnSp>
        <p:nvCxnSpPr>
          <p:cNvPr id="316" name="Google Shape;316;p35"/>
          <p:cNvCxnSpPr>
            <a:stCxn id="293" idx="3"/>
            <a:endCxn id="294" idx="1"/>
          </p:cNvCxnSpPr>
          <p:nvPr/>
        </p:nvCxnSpPr>
        <p:spPr>
          <a:xfrm>
            <a:off x="4095275" y="1797163"/>
            <a:ext cx="152400" cy="0"/>
          </a:xfrm>
          <a:prstGeom prst="straightConnector1">
            <a:avLst/>
          </a:prstGeom>
          <a:noFill/>
          <a:ln cap="flat" cmpd="sng" w="9525">
            <a:solidFill>
              <a:schemeClr val="dk1"/>
            </a:solidFill>
            <a:prstDash val="solid"/>
            <a:round/>
            <a:headEnd len="med" w="med" type="none"/>
            <a:tailEnd len="med" w="med" type="triangle"/>
          </a:ln>
        </p:spPr>
      </p:cxnSp>
      <p:cxnSp>
        <p:nvCxnSpPr>
          <p:cNvPr id="317" name="Google Shape;317;p35"/>
          <p:cNvCxnSpPr>
            <a:stCxn id="294" idx="3"/>
            <a:endCxn id="315" idx="1"/>
          </p:cNvCxnSpPr>
          <p:nvPr/>
        </p:nvCxnSpPr>
        <p:spPr>
          <a:xfrm>
            <a:off x="5094012" y="1797175"/>
            <a:ext cx="134400" cy="0"/>
          </a:xfrm>
          <a:prstGeom prst="straightConnector1">
            <a:avLst/>
          </a:prstGeom>
          <a:noFill/>
          <a:ln cap="flat" cmpd="sng" w="9525">
            <a:solidFill>
              <a:schemeClr val="dk1"/>
            </a:solidFill>
            <a:prstDash val="solid"/>
            <a:round/>
            <a:headEnd len="med" w="med" type="none"/>
            <a:tailEnd len="med" w="med" type="triangle"/>
          </a:ln>
        </p:spPr>
      </p:cxnSp>
      <p:cxnSp>
        <p:nvCxnSpPr>
          <p:cNvPr id="318" name="Google Shape;318;p35"/>
          <p:cNvCxnSpPr>
            <a:stCxn id="315" idx="3"/>
            <a:endCxn id="313" idx="1"/>
          </p:cNvCxnSpPr>
          <p:nvPr/>
        </p:nvCxnSpPr>
        <p:spPr>
          <a:xfrm>
            <a:off x="6017100" y="1797175"/>
            <a:ext cx="154200" cy="0"/>
          </a:xfrm>
          <a:prstGeom prst="straightConnector1">
            <a:avLst/>
          </a:prstGeom>
          <a:noFill/>
          <a:ln cap="flat" cmpd="sng" w="9525">
            <a:solidFill>
              <a:schemeClr val="dk1"/>
            </a:solidFill>
            <a:prstDash val="solid"/>
            <a:round/>
            <a:headEnd len="med" w="med" type="none"/>
            <a:tailEnd len="med" w="med" type="triangle"/>
          </a:ln>
        </p:spPr>
      </p:cxnSp>
      <p:cxnSp>
        <p:nvCxnSpPr>
          <p:cNvPr id="319" name="Google Shape;319;p35"/>
          <p:cNvCxnSpPr>
            <a:stCxn id="313" idx="3"/>
            <a:endCxn id="314" idx="1"/>
          </p:cNvCxnSpPr>
          <p:nvPr/>
        </p:nvCxnSpPr>
        <p:spPr>
          <a:xfrm>
            <a:off x="6851825" y="1797150"/>
            <a:ext cx="154200" cy="0"/>
          </a:xfrm>
          <a:prstGeom prst="straightConnector1">
            <a:avLst/>
          </a:prstGeom>
          <a:noFill/>
          <a:ln cap="flat" cmpd="sng" w="9525">
            <a:solidFill>
              <a:schemeClr val="dk1"/>
            </a:solidFill>
            <a:prstDash val="solid"/>
            <a:round/>
            <a:headEnd len="med" w="med" type="none"/>
            <a:tailEnd len="med" w="med" type="triangle"/>
          </a:ln>
        </p:spPr>
      </p:cxnSp>
      <p:cxnSp>
        <p:nvCxnSpPr>
          <p:cNvPr id="320" name="Google Shape;320;p35"/>
          <p:cNvCxnSpPr>
            <a:stCxn id="292" idx="3"/>
            <a:endCxn id="311" idx="1"/>
          </p:cNvCxnSpPr>
          <p:nvPr/>
        </p:nvCxnSpPr>
        <p:spPr>
          <a:xfrm>
            <a:off x="4437875" y="2955713"/>
            <a:ext cx="180300" cy="0"/>
          </a:xfrm>
          <a:prstGeom prst="straightConnector1">
            <a:avLst/>
          </a:prstGeom>
          <a:noFill/>
          <a:ln cap="flat" cmpd="sng" w="9525">
            <a:solidFill>
              <a:schemeClr val="dk1"/>
            </a:solidFill>
            <a:prstDash val="solid"/>
            <a:round/>
            <a:headEnd len="med" w="med" type="none"/>
            <a:tailEnd len="med" w="med" type="triangle"/>
          </a:ln>
        </p:spPr>
      </p:cxnSp>
      <p:cxnSp>
        <p:nvCxnSpPr>
          <p:cNvPr id="321" name="Google Shape;321;p35"/>
          <p:cNvCxnSpPr>
            <a:stCxn id="311" idx="3"/>
            <a:endCxn id="295" idx="1"/>
          </p:cNvCxnSpPr>
          <p:nvPr/>
        </p:nvCxnSpPr>
        <p:spPr>
          <a:xfrm>
            <a:off x="5464513" y="2955713"/>
            <a:ext cx="180300" cy="0"/>
          </a:xfrm>
          <a:prstGeom prst="straightConnector1">
            <a:avLst/>
          </a:prstGeom>
          <a:noFill/>
          <a:ln cap="flat" cmpd="sng" w="9525">
            <a:solidFill>
              <a:schemeClr val="dk1"/>
            </a:solidFill>
            <a:prstDash val="solid"/>
            <a:round/>
            <a:headEnd len="med" w="med" type="none"/>
            <a:tailEnd len="med" w="med" type="triangle"/>
          </a:ln>
        </p:spPr>
      </p:cxnSp>
      <p:cxnSp>
        <p:nvCxnSpPr>
          <p:cNvPr id="322" name="Google Shape;322;p35"/>
          <p:cNvCxnSpPr>
            <a:stCxn id="295" idx="3"/>
            <a:endCxn id="296" idx="1"/>
          </p:cNvCxnSpPr>
          <p:nvPr/>
        </p:nvCxnSpPr>
        <p:spPr>
          <a:xfrm>
            <a:off x="6343538" y="2955713"/>
            <a:ext cx="192300" cy="0"/>
          </a:xfrm>
          <a:prstGeom prst="straightConnector1">
            <a:avLst/>
          </a:prstGeom>
          <a:noFill/>
          <a:ln cap="flat" cmpd="sng" w="9525">
            <a:solidFill>
              <a:schemeClr val="dk1"/>
            </a:solidFill>
            <a:prstDash val="solid"/>
            <a:round/>
            <a:headEnd len="med" w="med" type="none"/>
            <a:tailEnd len="med" w="med" type="triangle"/>
          </a:ln>
        </p:spPr>
      </p:cxnSp>
      <p:cxnSp>
        <p:nvCxnSpPr>
          <p:cNvPr id="323" name="Google Shape;323;p35"/>
          <p:cNvCxnSpPr>
            <a:stCxn id="305" idx="3"/>
            <a:endCxn id="312" idx="1"/>
          </p:cNvCxnSpPr>
          <p:nvPr/>
        </p:nvCxnSpPr>
        <p:spPr>
          <a:xfrm>
            <a:off x="4437875" y="4262913"/>
            <a:ext cx="180300" cy="0"/>
          </a:xfrm>
          <a:prstGeom prst="straightConnector1">
            <a:avLst/>
          </a:prstGeom>
          <a:noFill/>
          <a:ln cap="flat" cmpd="sng" w="9525">
            <a:solidFill>
              <a:schemeClr val="dk1"/>
            </a:solidFill>
            <a:prstDash val="solid"/>
            <a:round/>
            <a:headEnd len="med" w="med" type="none"/>
            <a:tailEnd len="med" w="med" type="triangle"/>
          </a:ln>
        </p:spPr>
      </p:cxnSp>
      <p:cxnSp>
        <p:nvCxnSpPr>
          <p:cNvPr id="324" name="Google Shape;324;p35"/>
          <p:cNvCxnSpPr>
            <a:stCxn id="312" idx="3"/>
            <a:endCxn id="306" idx="1"/>
          </p:cNvCxnSpPr>
          <p:nvPr/>
        </p:nvCxnSpPr>
        <p:spPr>
          <a:xfrm>
            <a:off x="5464513" y="4262913"/>
            <a:ext cx="180300" cy="0"/>
          </a:xfrm>
          <a:prstGeom prst="straightConnector1">
            <a:avLst/>
          </a:prstGeom>
          <a:noFill/>
          <a:ln cap="flat" cmpd="sng" w="9525">
            <a:solidFill>
              <a:schemeClr val="dk1"/>
            </a:solidFill>
            <a:prstDash val="solid"/>
            <a:round/>
            <a:headEnd len="med" w="med" type="none"/>
            <a:tailEnd len="med" w="med" type="triangle"/>
          </a:ln>
        </p:spPr>
      </p:cxnSp>
      <p:cxnSp>
        <p:nvCxnSpPr>
          <p:cNvPr id="325" name="Google Shape;325;p35"/>
          <p:cNvCxnSpPr>
            <a:stCxn id="306" idx="3"/>
            <a:endCxn id="307" idx="1"/>
          </p:cNvCxnSpPr>
          <p:nvPr/>
        </p:nvCxnSpPr>
        <p:spPr>
          <a:xfrm>
            <a:off x="6343538" y="4262913"/>
            <a:ext cx="192300" cy="0"/>
          </a:xfrm>
          <a:prstGeom prst="straightConnector1">
            <a:avLst/>
          </a:prstGeom>
          <a:noFill/>
          <a:ln cap="flat" cmpd="sng" w="9525">
            <a:solidFill>
              <a:schemeClr val="dk1"/>
            </a:solidFill>
            <a:prstDash val="solid"/>
            <a:round/>
            <a:headEnd len="med" w="med" type="none"/>
            <a:tailEnd len="med" w="med" type="triangle"/>
          </a:ln>
        </p:spPr>
      </p:cxnSp>
      <p:sp>
        <p:nvSpPr>
          <p:cNvPr id="326" name="Google Shape;326;p35"/>
          <p:cNvSpPr txBox="1"/>
          <p:nvPr/>
        </p:nvSpPr>
        <p:spPr>
          <a:xfrm>
            <a:off x="6186500" y="548275"/>
            <a:ext cx="2627400" cy="69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rPr>
              <a:t>The model employed is different to the previous one since we want to try different approaches, but the training time was very high to try all in all tasks.</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700">
                <a:solidFill>
                  <a:schemeClr val="accent2"/>
                </a:solidFill>
              </a:rPr>
              <a:t>Task (b): Implement basic Text-to-image retrieval.</a:t>
            </a:r>
            <a:endParaRPr/>
          </a:p>
        </p:txBody>
      </p:sp>
      <p:sp>
        <p:nvSpPr>
          <p:cNvPr id="332" name="Google Shape;332;p36"/>
          <p:cNvSpPr/>
          <p:nvPr/>
        </p:nvSpPr>
        <p:spPr>
          <a:xfrm>
            <a:off x="382825" y="711200"/>
            <a:ext cx="8309400" cy="8118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6"/>
          <p:cNvSpPr txBox="1"/>
          <p:nvPr/>
        </p:nvSpPr>
        <p:spPr>
          <a:xfrm>
            <a:off x="405475" y="711200"/>
            <a:ext cx="82641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embedding layers were trained in 4 epochs, using the entire train set. The used batch size was 32, </a:t>
            </a:r>
            <a:endParaRPr sz="1300">
              <a:solidFill>
                <a:schemeClr val="dk1"/>
              </a:solidFill>
            </a:endParaRPr>
          </a:p>
          <a:p>
            <a:pPr indent="0" lvl="0" marL="0" rtl="0" algn="l">
              <a:spcBef>
                <a:spcPts val="0"/>
              </a:spcBef>
              <a:spcAft>
                <a:spcPts val="0"/>
              </a:spcAft>
              <a:buNone/>
            </a:pPr>
            <a:r>
              <a:rPr lang="es" sz="1300">
                <a:solidFill>
                  <a:schemeClr val="dk1"/>
                </a:solidFill>
              </a:rPr>
              <a:t>and </a:t>
            </a:r>
            <a:r>
              <a:rPr i="1" lang="es" sz="1300">
                <a:solidFill>
                  <a:schemeClr val="dk1"/>
                </a:solidFill>
              </a:rPr>
              <a:t>Adam</a:t>
            </a:r>
            <a:r>
              <a:rPr lang="es" sz="1300">
                <a:solidFill>
                  <a:schemeClr val="dk1"/>
                </a:solidFill>
              </a:rPr>
              <a:t> was employed as optimizer. The triplet loss’ parameters were the following: </a:t>
            </a:r>
            <a:r>
              <a:rPr i="1" lang="es" sz="1300">
                <a:solidFill>
                  <a:schemeClr val="dk1"/>
                </a:solidFill>
              </a:rPr>
              <a:t>margin=0.5 , p=2.</a:t>
            </a:r>
            <a:r>
              <a:rPr lang="es" sz="1300">
                <a:solidFill>
                  <a:schemeClr val="dk1"/>
                </a:solidFill>
              </a:rPr>
              <a:t> </a:t>
            </a:r>
            <a:endParaRPr sz="1300">
              <a:solidFill>
                <a:schemeClr val="dk1"/>
              </a:solidFill>
            </a:endParaRPr>
          </a:p>
          <a:p>
            <a:pPr indent="0" lvl="0" marL="0" rtl="0" algn="l">
              <a:spcBef>
                <a:spcPts val="0"/>
              </a:spcBef>
              <a:spcAft>
                <a:spcPts val="0"/>
              </a:spcAft>
              <a:buNone/>
            </a:pPr>
            <a:r>
              <a:rPr b="1" lang="es" sz="1300">
                <a:solidFill>
                  <a:schemeClr val="dk1"/>
                </a:solidFill>
              </a:rPr>
              <a:t>Train time     : </a:t>
            </a:r>
            <a:r>
              <a:rPr lang="es" sz="1300">
                <a:solidFill>
                  <a:schemeClr val="dk1"/>
                </a:solidFill>
              </a:rPr>
              <a:t>13 hours and 32 mins, using a RTX 3090). FInal loss value: 0.075</a:t>
            </a:r>
            <a:endParaRPr sz="1300">
              <a:solidFill>
                <a:schemeClr val="dk1"/>
              </a:solidFill>
            </a:endParaRPr>
          </a:p>
          <a:p>
            <a:pPr indent="0" lvl="0" marL="0" rtl="0" algn="l">
              <a:spcBef>
                <a:spcPts val="0"/>
              </a:spcBef>
              <a:spcAft>
                <a:spcPts val="0"/>
              </a:spcAft>
              <a:buNone/>
            </a:pPr>
            <a:r>
              <a:t/>
            </a:r>
            <a:endParaRPr>
              <a:solidFill>
                <a:schemeClr val="dk1"/>
              </a:solidFill>
            </a:endParaRPr>
          </a:p>
        </p:txBody>
      </p:sp>
      <p:pic>
        <p:nvPicPr>
          <p:cNvPr id="334" name="Google Shape;334;p36"/>
          <p:cNvPicPr preferRelativeResize="0"/>
          <p:nvPr/>
        </p:nvPicPr>
        <p:blipFill>
          <a:blip r:embed="rId3">
            <a:alphaModFix/>
          </a:blip>
          <a:stretch>
            <a:fillRect/>
          </a:stretch>
        </p:blipFill>
        <p:spPr>
          <a:xfrm>
            <a:off x="1277250" y="1194625"/>
            <a:ext cx="255000" cy="255000"/>
          </a:xfrm>
          <a:prstGeom prst="rect">
            <a:avLst/>
          </a:prstGeom>
          <a:noFill/>
          <a:ln>
            <a:noFill/>
          </a:ln>
        </p:spPr>
      </p:pic>
      <p:pic>
        <p:nvPicPr>
          <p:cNvPr id="335" name="Google Shape;335;p36"/>
          <p:cNvPicPr preferRelativeResize="0"/>
          <p:nvPr/>
        </p:nvPicPr>
        <p:blipFill>
          <a:blip r:embed="rId4">
            <a:alphaModFix/>
          </a:blip>
          <a:stretch>
            <a:fillRect/>
          </a:stretch>
        </p:blipFill>
        <p:spPr>
          <a:xfrm>
            <a:off x="3629950" y="1865950"/>
            <a:ext cx="3076352" cy="2430004"/>
          </a:xfrm>
          <a:prstGeom prst="rect">
            <a:avLst/>
          </a:prstGeom>
          <a:noFill/>
          <a:ln>
            <a:noFill/>
          </a:ln>
        </p:spPr>
      </p:pic>
      <p:pic>
        <p:nvPicPr>
          <p:cNvPr id="336" name="Google Shape;336;p36"/>
          <p:cNvPicPr preferRelativeResize="0"/>
          <p:nvPr/>
        </p:nvPicPr>
        <p:blipFill>
          <a:blip r:embed="rId5">
            <a:alphaModFix/>
          </a:blip>
          <a:stretch>
            <a:fillRect/>
          </a:stretch>
        </p:blipFill>
        <p:spPr>
          <a:xfrm>
            <a:off x="147950" y="1865950"/>
            <a:ext cx="3076356" cy="2352199"/>
          </a:xfrm>
          <a:prstGeom prst="rect">
            <a:avLst/>
          </a:prstGeom>
          <a:noFill/>
          <a:ln>
            <a:noFill/>
          </a:ln>
        </p:spPr>
      </p:pic>
      <p:sp>
        <p:nvSpPr>
          <p:cNvPr id="337" name="Google Shape;337;p36"/>
          <p:cNvSpPr/>
          <p:nvPr/>
        </p:nvSpPr>
        <p:spPr>
          <a:xfrm>
            <a:off x="4114925" y="3210975"/>
            <a:ext cx="2490050" cy="592200"/>
          </a:xfrm>
          <a:custGeom>
            <a:rect b="b" l="l" r="r" t="t"/>
            <a:pathLst>
              <a:path extrusionOk="0" h="23688" w="99602">
                <a:moveTo>
                  <a:pt x="0" y="23688"/>
                </a:moveTo>
                <a:cubicBezTo>
                  <a:pt x="690" y="22047"/>
                  <a:pt x="1736" y="16862"/>
                  <a:pt x="4138" y="13841"/>
                </a:cubicBezTo>
                <a:cubicBezTo>
                  <a:pt x="6540" y="10821"/>
                  <a:pt x="9085" y="7468"/>
                  <a:pt x="14412" y="5565"/>
                </a:cubicBezTo>
                <a:cubicBezTo>
                  <a:pt x="19739" y="3663"/>
                  <a:pt x="28610" y="3211"/>
                  <a:pt x="36102" y="2426"/>
                </a:cubicBezTo>
                <a:cubicBezTo>
                  <a:pt x="43594" y="1641"/>
                  <a:pt x="52275" y="1213"/>
                  <a:pt x="59362" y="856"/>
                </a:cubicBezTo>
                <a:cubicBezTo>
                  <a:pt x="66449" y="499"/>
                  <a:pt x="71919" y="428"/>
                  <a:pt x="78626" y="285"/>
                </a:cubicBezTo>
                <a:cubicBezTo>
                  <a:pt x="85333" y="142"/>
                  <a:pt x="96106" y="48"/>
                  <a:pt x="99602" y="0"/>
                </a:cubicBezTo>
              </a:path>
            </a:pathLst>
          </a:custGeom>
          <a:noFill/>
          <a:ln cap="flat" cmpd="sng" w="9525">
            <a:solidFill>
              <a:srgbClr val="00FF00"/>
            </a:solidFill>
            <a:prstDash val="dash"/>
            <a:round/>
            <a:headEnd len="med" w="med" type="none"/>
            <a:tailEnd len="med" w="med" type="none"/>
          </a:ln>
        </p:spPr>
      </p:sp>
      <p:sp>
        <p:nvSpPr>
          <p:cNvPr id="338" name="Google Shape;338;p36"/>
          <p:cNvSpPr/>
          <p:nvPr/>
        </p:nvSpPr>
        <p:spPr>
          <a:xfrm>
            <a:off x="5552600" y="2543045"/>
            <a:ext cx="1038100" cy="667925"/>
          </a:xfrm>
          <a:custGeom>
            <a:rect b="b" l="l" r="r" t="t"/>
            <a:pathLst>
              <a:path extrusionOk="0" h="26717" w="41524">
                <a:moveTo>
                  <a:pt x="0" y="26717"/>
                </a:moveTo>
                <a:cubicBezTo>
                  <a:pt x="285" y="24886"/>
                  <a:pt x="24" y="19273"/>
                  <a:pt x="1712" y="15729"/>
                </a:cubicBezTo>
                <a:cubicBezTo>
                  <a:pt x="3401" y="12185"/>
                  <a:pt x="6683" y="8024"/>
                  <a:pt x="10131" y="5455"/>
                </a:cubicBezTo>
                <a:cubicBezTo>
                  <a:pt x="13580" y="2887"/>
                  <a:pt x="17171" y="1127"/>
                  <a:pt x="22403" y="318"/>
                </a:cubicBezTo>
                <a:cubicBezTo>
                  <a:pt x="27635" y="-491"/>
                  <a:pt x="38337" y="556"/>
                  <a:pt x="41524" y="603"/>
                </a:cubicBezTo>
              </a:path>
            </a:pathLst>
          </a:custGeom>
          <a:noFill/>
          <a:ln cap="flat" cmpd="sng" w="9525">
            <a:solidFill>
              <a:srgbClr val="FF00FF"/>
            </a:solidFill>
            <a:prstDash val="dash"/>
            <a:round/>
            <a:headEnd len="med" w="med" type="none"/>
            <a:tailEnd len="med" w="med" type="none"/>
          </a:ln>
        </p:spPr>
      </p:sp>
      <p:pic>
        <p:nvPicPr>
          <p:cNvPr id="339" name="Google Shape;339;p36"/>
          <p:cNvPicPr preferRelativeResize="0"/>
          <p:nvPr/>
        </p:nvPicPr>
        <p:blipFill>
          <a:blip r:embed="rId6">
            <a:alphaModFix/>
          </a:blip>
          <a:stretch>
            <a:fillRect/>
          </a:stretch>
        </p:blipFill>
        <p:spPr>
          <a:xfrm>
            <a:off x="3176675" y="2898925"/>
            <a:ext cx="392575" cy="198049"/>
          </a:xfrm>
          <a:prstGeom prst="rect">
            <a:avLst/>
          </a:prstGeom>
          <a:noFill/>
          <a:ln>
            <a:noFill/>
          </a:ln>
        </p:spPr>
      </p:pic>
      <p:sp>
        <p:nvSpPr>
          <p:cNvPr id="340" name="Google Shape;340;p36"/>
          <p:cNvSpPr/>
          <p:nvPr/>
        </p:nvSpPr>
        <p:spPr>
          <a:xfrm>
            <a:off x="7001850" y="1652225"/>
            <a:ext cx="2032500" cy="30099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6"/>
          <p:cNvSpPr txBox="1"/>
          <p:nvPr/>
        </p:nvSpPr>
        <p:spPr>
          <a:xfrm>
            <a:off x="7001850" y="1659075"/>
            <a:ext cx="2032500" cy="282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chemeClr val="dk1"/>
                </a:solidFill>
              </a:rPr>
              <a:t>3 main groups have been formed</a:t>
            </a:r>
            <a:r>
              <a:rPr b="1" lang="es" sz="1000">
                <a:solidFill>
                  <a:schemeClr val="dk1"/>
                </a:solidFill>
              </a:rPr>
              <a:t>.</a:t>
            </a:r>
            <a:endParaRPr b="1" sz="1000">
              <a:solidFill>
                <a:schemeClr val="dk1"/>
              </a:solidFill>
            </a:endParaRPr>
          </a:p>
          <a:p>
            <a:pPr indent="0" lvl="0" marL="0" rtl="0" algn="just">
              <a:spcBef>
                <a:spcPts val="0"/>
              </a:spcBef>
              <a:spcAft>
                <a:spcPts val="0"/>
              </a:spcAft>
              <a:buNone/>
            </a:pPr>
            <a:r>
              <a:t/>
            </a:r>
            <a:endParaRPr b="1" sz="1000">
              <a:solidFill>
                <a:schemeClr val="dk1"/>
              </a:solidFill>
            </a:endParaRPr>
          </a:p>
          <a:p>
            <a:pPr indent="0" lvl="0" marL="0" rtl="0" algn="just">
              <a:spcBef>
                <a:spcPts val="0"/>
              </a:spcBef>
              <a:spcAft>
                <a:spcPts val="0"/>
              </a:spcAft>
              <a:buNone/>
            </a:pPr>
            <a:r>
              <a:rPr lang="es" sz="1000">
                <a:solidFill>
                  <a:schemeClr val="dk1"/>
                </a:solidFill>
              </a:rPr>
              <a:t>Still, it can be seen how even </a:t>
            </a:r>
            <a:r>
              <a:rPr lang="es" sz="1000">
                <a:solidFill>
                  <a:schemeClr val="dk1"/>
                </a:solidFill>
              </a:rPr>
              <a:t>though the embeddings of the images and their corresponding captions can be found very close (taking into account that the TSNE plots does not show the real distance, just a 2D representation), there exists some grouping between embeddings of the same color: a image embedding is found close to its corresponding caption embedding but also to many different image embeddings, </a:t>
            </a:r>
            <a:endParaRPr sz="1000">
              <a:solidFill>
                <a:schemeClr val="dk1"/>
              </a:solidFill>
            </a:endParaRPr>
          </a:p>
          <a:p>
            <a:pPr indent="0" lvl="0" marL="0" rtl="0" algn="just">
              <a:spcBef>
                <a:spcPts val="0"/>
              </a:spcBef>
              <a:spcAft>
                <a:spcPts val="0"/>
              </a:spcAft>
              <a:buNone/>
            </a:pPr>
            <a:r>
              <a:rPr lang="es" sz="1000">
                <a:solidFill>
                  <a:schemeClr val="dk1"/>
                </a:solidFill>
              </a:rPr>
              <a:t>and vice versa.8</a:t>
            </a:r>
            <a:endParaRPr sz="1000">
              <a:solidFill>
                <a:schemeClr val="dk1"/>
              </a:solidFill>
            </a:endParaRPr>
          </a:p>
        </p:txBody>
      </p:sp>
      <p:sp>
        <p:nvSpPr>
          <p:cNvPr id="342" name="Google Shape;342;p36"/>
          <p:cNvSpPr txBox="1"/>
          <p:nvPr/>
        </p:nvSpPr>
        <p:spPr>
          <a:xfrm>
            <a:off x="535900" y="4241250"/>
            <a:ext cx="25644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(100 instances picked randomly from the database)</a:t>
            </a:r>
            <a:endParaRPr sz="1200">
              <a:solidFill>
                <a:schemeClr val="dk1"/>
              </a:solidFill>
            </a:endParaRPr>
          </a:p>
        </p:txBody>
      </p:sp>
      <p:sp>
        <p:nvSpPr>
          <p:cNvPr id="343" name="Google Shape;343;p36"/>
          <p:cNvSpPr txBox="1"/>
          <p:nvPr/>
        </p:nvSpPr>
        <p:spPr>
          <a:xfrm>
            <a:off x="3954025" y="4241250"/>
            <a:ext cx="25644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t>
            </a:r>
            <a:r>
              <a:rPr lang="es" sz="1200">
                <a:solidFill>
                  <a:schemeClr val="dk1"/>
                </a:solidFill>
              </a:rPr>
              <a:t>100 instances picked randomly from the database)</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700">
                <a:solidFill>
                  <a:schemeClr val="accent2"/>
                </a:solidFill>
              </a:rPr>
              <a:t>Task (b): Implement basic Text-to-image retrieval.</a:t>
            </a:r>
            <a:endParaRPr/>
          </a:p>
        </p:txBody>
      </p:sp>
      <p:sp>
        <p:nvSpPr>
          <p:cNvPr id="349" name="Google Shape;349;p37"/>
          <p:cNvSpPr/>
          <p:nvPr/>
        </p:nvSpPr>
        <p:spPr>
          <a:xfrm>
            <a:off x="5874475" y="1128550"/>
            <a:ext cx="2395800" cy="17763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7"/>
          <p:cNvSpPr txBox="1"/>
          <p:nvPr/>
        </p:nvSpPr>
        <p:spPr>
          <a:xfrm>
            <a:off x="5980825" y="1128550"/>
            <a:ext cx="2183100" cy="162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Now, since we want to return images we </a:t>
            </a:r>
            <a:r>
              <a:rPr b="1" lang="es" sz="1200">
                <a:solidFill>
                  <a:schemeClr val="dk1"/>
                </a:solidFill>
              </a:rPr>
              <a:t>have to fit the KNN using images.</a:t>
            </a:r>
            <a:r>
              <a:rPr lang="es" sz="1200">
                <a:solidFill>
                  <a:schemeClr val="dk1"/>
                </a:solidFill>
              </a:rPr>
              <a:t> Again due to memory problems we only could use 200 images to fit the KNN, so again the results will be a bit </a:t>
            </a:r>
            <a:r>
              <a:rPr lang="es" sz="1200">
                <a:solidFill>
                  <a:schemeClr val="dk1"/>
                </a:solidFill>
              </a:rPr>
              <a:t>inaccurate</a:t>
            </a:r>
            <a:r>
              <a:rPr lang="es" sz="1200">
                <a:solidFill>
                  <a:schemeClr val="dk1"/>
                </a:solidFill>
              </a:rPr>
              <a:t>.</a:t>
            </a:r>
            <a:endParaRPr sz="1200">
              <a:solidFill>
                <a:schemeClr val="dk1"/>
              </a:solidFill>
            </a:endParaRPr>
          </a:p>
        </p:txBody>
      </p:sp>
      <p:pic>
        <p:nvPicPr>
          <p:cNvPr id="351" name="Google Shape;351;p37"/>
          <p:cNvPicPr preferRelativeResize="0"/>
          <p:nvPr/>
        </p:nvPicPr>
        <p:blipFill rotWithShape="1">
          <a:blip r:embed="rId3">
            <a:alphaModFix/>
          </a:blip>
          <a:srcRect b="0" l="21581" r="21581" t="0"/>
          <a:stretch/>
        </p:blipFill>
        <p:spPr>
          <a:xfrm>
            <a:off x="749350" y="628525"/>
            <a:ext cx="4105876" cy="4260799"/>
          </a:xfrm>
          <a:prstGeom prst="rect">
            <a:avLst/>
          </a:prstGeom>
          <a:noFill/>
          <a:ln>
            <a:noFill/>
          </a:ln>
        </p:spPr>
      </p:pic>
      <p:sp>
        <p:nvSpPr>
          <p:cNvPr id="352" name="Google Shape;352;p37"/>
          <p:cNvSpPr txBox="1"/>
          <p:nvPr/>
        </p:nvSpPr>
        <p:spPr>
          <a:xfrm>
            <a:off x="5439625" y="3607850"/>
            <a:ext cx="3265500" cy="76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The retrieval are all images of a people group in a kitchen like the caption says, so we can take these results as correct.</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700">
                <a:solidFill>
                  <a:schemeClr val="accent2"/>
                </a:solidFill>
              </a:rPr>
              <a:t>Task (b): Implement basic Text-to-image retrieval.</a:t>
            </a:r>
            <a:endParaRPr/>
          </a:p>
        </p:txBody>
      </p:sp>
      <p:pic>
        <p:nvPicPr>
          <p:cNvPr id="358" name="Google Shape;358;p38"/>
          <p:cNvPicPr preferRelativeResize="0"/>
          <p:nvPr/>
        </p:nvPicPr>
        <p:blipFill rotWithShape="1">
          <a:blip r:embed="rId3">
            <a:alphaModFix/>
          </a:blip>
          <a:srcRect b="0" l="21708" r="21269" t="0"/>
          <a:stretch/>
        </p:blipFill>
        <p:spPr>
          <a:xfrm>
            <a:off x="1149175" y="628525"/>
            <a:ext cx="4041176" cy="4179950"/>
          </a:xfrm>
          <a:prstGeom prst="rect">
            <a:avLst/>
          </a:prstGeom>
          <a:noFill/>
          <a:ln>
            <a:noFill/>
          </a:ln>
        </p:spPr>
      </p:pic>
      <p:sp>
        <p:nvSpPr>
          <p:cNvPr id="359" name="Google Shape;359;p38"/>
          <p:cNvSpPr txBox="1"/>
          <p:nvPr/>
        </p:nvSpPr>
        <p:spPr>
          <a:xfrm>
            <a:off x="5606050" y="1992350"/>
            <a:ext cx="3108300" cy="1452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In this case the retrieval is not so good as the previous, but at least the given images are from a kitchen or food and the caption talks about food. We have to take into account the limited database that we have so it is difficult to find images that are related with that caption.</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p:nvPr/>
        </p:nvSpPr>
        <p:spPr>
          <a:xfrm>
            <a:off x="1076625" y="946300"/>
            <a:ext cx="6809400" cy="5934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t>Task (c): </a:t>
            </a:r>
            <a:r>
              <a:rPr lang="es" sz="2400"/>
              <a:t>Use BERT embedding as Text feature extractor</a:t>
            </a:r>
            <a:r>
              <a:rPr lang="es" sz="2400"/>
              <a:t>.</a:t>
            </a:r>
            <a:endParaRPr sz="2400"/>
          </a:p>
        </p:txBody>
      </p:sp>
      <p:sp>
        <p:nvSpPr>
          <p:cNvPr id="366" name="Google Shape;366;p39"/>
          <p:cNvSpPr txBox="1"/>
          <p:nvPr/>
        </p:nvSpPr>
        <p:spPr>
          <a:xfrm>
            <a:off x="563975" y="1003150"/>
            <a:ext cx="68094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rPr>
              <a:t>            FastText                     vs                   BERT</a:t>
            </a:r>
            <a:endParaRPr b="1" sz="2200">
              <a:solidFill>
                <a:schemeClr val="dk1"/>
              </a:solidFill>
            </a:endParaRPr>
          </a:p>
        </p:txBody>
      </p:sp>
      <p:sp>
        <p:nvSpPr>
          <p:cNvPr id="367" name="Google Shape;367;p39"/>
          <p:cNvSpPr txBox="1"/>
          <p:nvPr/>
        </p:nvSpPr>
        <p:spPr>
          <a:xfrm>
            <a:off x="612350" y="1664575"/>
            <a:ext cx="3328500" cy="212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s" sz="1600">
                <a:solidFill>
                  <a:schemeClr val="dk1"/>
                </a:solidFill>
              </a:rPr>
              <a:t>Use of n-grams</a:t>
            </a:r>
            <a:endParaRPr b="1" sz="1600">
              <a:solidFill>
                <a:schemeClr val="dk1"/>
              </a:solidFill>
            </a:endParaRPr>
          </a:p>
          <a:p>
            <a:pPr indent="0" lvl="0" marL="457200" rtl="0" algn="just">
              <a:spcBef>
                <a:spcPts val="0"/>
              </a:spcBef>
              <a:spcAft>
                <a:spcPts val="0"/>
              </a:spcAft>
              <a:buNone/>
            </a:pPr>
            <a:r>
              <a:rPr lang="es" sz="1600">
                <a:solidFill>
                  <a:schemeClr val="dk1"/>
                </a:solidFill>
              </a:rPr>
              <a:t>Reliable for capturing morphological and syntactic information, but not much contextual understanding.</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b="1" lang="es" sz="1600">
                <a:solidFill>
                  <a:schemeClr val="dk1"/>
                </a:solidFill>
              </a:rPr>
              <a:t>Fast and lightweight</a:t>
            </a:r>
            <a:endParaRPr b="1" sz="1600">
              <a:solidFill>
                <a:schemeClr val="dk1"/>
              </a:solidFill>
            </a:endParaRPr>
          </a:p>
          <a:p>
            <a:pPr indent="0" lvl="0" marL="457200" rtl="0" algn="just">
              <a:spcBef>
                <a:spcPts val="0"/>
              </a:spcBef>
              <a:spcAft>
                <a:spcPts val="0"/>
              </a:spcAft>
              <a:buNone/>
            </a:pPr>
            <a:r>
              <a:rPr lang="es" sz="1600">
                <a:solidFill>
                  <a:schemeClr val="dk1"/>
                </a:solidFill>
              </a:rPr>
              <a:t>High efficiency and smaller </a:t>
            </a:r>
            <a:endParaRPr sz="1600">
              <a:solidFill>
                <a:schemeClr val="dk1"/>
              </a:solidFill>
            </a:endParaRPr>
          </a:p>
          <a:p>
            <a:pPr indent="0" lvl="0" marL="457200" rtl="0" algn="just">
              <a:spcBef>
                <a:spcPts val="0"/>
              </a:spcBef>
              <a:spcAft>
                <a:spcPts val="0"/>
              </a:spcAft>
              <a:buNone/>
            </a:pPr>
            <a:r>
              <a:rPr lang="es" sz="1600">
                <a:solidFill>
                  <a:schemeClr val="dk1"/>
                </a:solidFill>
              </a:rPr>
              <a:t>memory requirement</a:t>
            </a:r>
            <a:endParaRPr sz="1600">
              <a:solidFill>
                <a:schemeClr val="dk1"/>
              </a:solidFill>
            </a:endParaRPr>
          </a:p>
        </p:txBody>
      </p:sp>
      <p:sp>
        <p:nvSpPr>
          <p:cNvPr id="368" name="Google Shape;368;p39"/>
          <p:cNvSpPr txBox="1"/>
          <p:nvPr/>
        </p:nvSpPr>
        <p:spPr>
          <a:xfrm>
            <a:off x="4138350" y="1664575"/>
            <a:ext cx="4159800" cy="28869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b="1" lang="es" sz="1600">
                <a:solidFill>
                  <a:schemeClr val="dk1"/>
                </a:solidFill>
              </a:rPr>
              <a:t>Bidirectional architecture</a:t>
            </a:r>
            <a:endParaRPr b="1" sz="1600">
              <a:solidFill>
                <a:schemeClr val="dk1"/>
              </a:solidFill>
            </a:endParaRPr>
          </a:p>
          <a:p>
            <a:pPr indent="0" lvl="0" marL="457200" rtl="0" algn="just">
              <a:spcBef>
                <a:spcPts val="0"/>
              </a:spcBef>
              <a:spcAft>
                <a:spcPts val="0"/>
              </a:spcAft>
              <a:buNone/>
            </a:pPr>
            <a:r>
              <a:rPr lang="es" sz="1600">
                <a:solidFill>
                  <a:schemeClr val="dk1"/>
                </a:solidFill>
              </a:rPr>
              <a:t>Take into account both preceding and following context of each word </a:t>
            </a:r>
            <a:endParaRPr sz="1600">
              <a:solidFill>
                <a:schemeClr val="dk1"/>
              </a:solidFill>
            </a:endParaRPr>
          </a:p>
          <a:p>
            <a:pPr indent="0" lvl="0" marL="457200" rtl="0" algn="just">
              <a:spcBef>
                <a:spcPts val="0"/>
              </a:spcBef>
              <a:spcAft>
                <a:spcPts val="0"/>
              </a:spcAft>
              <a:buNone/>
            </a:pPr>
            <a:r>
              <a:t/>
            </a:r>
            <a:endParaRPr sz="500">
              <a:solidFill>
                <a:schemeClr val="dk1"/>
              </a:solidFill>
            </a:endParaRPr>
          </a:p>
          <a:p>
            <a:pPr indent="-330200" lvl="0" marL="457200" rtl="0" algn="just">
              <a:spcBef>
                <a:spcPts val="0"/>
              </a:spcBef>
              <a:spcAft>
                <a:spcPts val="0"/>
              </a:spcAft>
              <a:buClr>
                <a:schemeClr val="dk1"/>
              </a:buClr>
              <a:buSzPts val="1600"/>
              <a:buChar char="●"/>
            </a:pPr>
            <a:r>
              <a:rPr b="1" lang="es" sz="1600">
                <a:solidFill>
                  <a:schemeClr val="dk1"/>
                </a:solidFill>
              </a:rPr>
              <a:t>Multi-layer transformer architecture</a:t>
            </a:r>
            <a:endParaRPr b="1" sz="1600">
              <a:solidFill>
                <a:schemeClr val="dk1"/>
              </a:solidFill>
            </a:endParaRPr>
          </a:p>
          <a:p>
            <a:pPr indent="0" lvl="0" marL="457200" rtl="0" algn="just">
              <a:spcBef>
                <a:spcPts val="0"/>
              </a:spcBef>
              <a:spcAft>
                <a:spcPts val="0"/>
              </a:spcAft>
              <a:buNone/>
            </a:pPr>
            <a:r>
              <a:rPr lang="es" sz="1600">
                <a:solidFill>
                  <a:schemeClr val="dk1"/>
                </a:solidFill>
              </a:rPr>
              <a:t>Process input sequences of variable length to analyse effectively contextual information.</a:t>
            </a:r>
            <a:endParaRPr sz="1600">
              <a:solidFill>
                <a:schemeClr val="dk1"/>
              </a:solidFill>
            </a:endParaRPr>
          </a:p>
          <a:p>
            <a:pPr indent="0" lvl="0" marL="0" rtl="0" algn="just">
              <a:spcBef>
                <a:spcPts val="0"/>
              </a:spcBef>
              <a:spcAft>
                <a:spcPts val="0"/>
              </a:spcAft>
              <a:buNone/>
            </a:pPr>
            <a:r>
              <a:t/>
            </a:r>
            <a:endParaRPr sz="500">
              <a:solidFill>
                <a:schemeClr val="dk1"/>
              </a:solidFill>
            </a:endParaRPr>
          </a:p>
          <a:p>
            <a:pPr indent="-330200" lvl="0" marL="457200" rtl="0" algn="just">
              <a:spcBef>
                <a:spcPts val="0"/>
              </a:spcBef>
              <a:spcAft>
                <a:spcPts val="0"/>
              </a:spcAft>
              <a:buClr>
                <a:schemeClr val="dk1"/>
              </a:buClr>
              <a:buSzPts val="1600"/>
              <a:buChar char="●"/>
            </a:pPr>
            <a:r>
              <a:rPr b="1" lang="es" sz="1600">
                <a:solidFill>
                  <a:schemeClr val="dk1"/>
                </a:solidFill>
              </a:rPr>
              <a:t>Heavier architecture than FastText</a:t>
            </a:r>
            <a:endParaRPr b="1" sz="1600">
              <a:solidFill>
                <a:schemeClr val="dk1"/>
              </a:solidFill>
            </a:endParaRPr>
          </a:p>
          <a:p>
            <a:pPr indent="0" lvl="0" marL="457200" rtl="0" algn="just">
              <a:spcBef>
                <a:spcPts val="0"/>
              </a:spcBef>
              <a:spcAft>
                <a:spcPts val="0"/>
              </a:spcAft>
              <a:buNone/>
            </a:pPr>
            <a:r>
              <a:rPr lang="es" sz="1600">
                <a:solidFill>
                  <a:schemeClr val="dk1"/>
                </a:solidFill>
              </a:rPr>
              <a:t>Slower and bigger</a:t>
            </a:r>
            <a:endParaRPr sz="1600">
              <a:solidFill>
                <a:schemeClr val="dk1"/>
              </a:solidFill>
            </a:endParaRPr>
          </a:p>
          <a:p>
            <a:pPr indent="0" lvl="0" marL="457200" rtl="0" algn="just">
              <a:spcBef>
                <a:spcPts val="0"/>
              </a:spcBef>
              <a:spcAft>
                <a:spcPts val="0"/>
              </a:spcAft>
              <a:buNone/>
            </a:pPr>
            <a:r>
              <a:rPr lang="es" sz="1600">
                <a:solidFill>
                  <a:schemeClr val="dk1"/>
                </a:solidFill>
              </a:rPr>
              <a:t>memory requirement </a:t>
            </a:r>
            <a:endParaRPr sz="1600">
              <a:solidFill>
                <a:schemeClr val="dk1"/>
              </a:solidFill>
            </a:endParaRPr>
          </a:p>
          <a:p>
            <a:pPr indent="0" lvl="0" marL="457200" rtl="0" algn="l">
              <a:spcBef>
                <a:spcPts val="0"/>
              </a:spcBef>
              <a:spcAft>
                <a:spcPts val="0"/>
              </a:spcAft>
              <a:buNone/>
            </a:pPr>
            <a:r>
              <a:t/>
            </a:r>
            <a:endParaRPr sz="19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p:nvPr/>
        </p:nvSpPr>
        <p:spPr>
          <a:xfrm>
            <a:off x="272825" y="569150"/>
            <a:ext cx="8734500" cy="870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0"/>
          <p:cNvSpPr/>
          <p:nvPr/>
        </p:nvSpPr>
        <p:spPr>
          <a:xfrm>
            <a:off x="388725" y="1562625"/>
            <a:ext cx="2528400" cy="375300"/>
          </a:xfrm>
          <a:prstGeom prst="roundRect">
            <a:avLst>
              <a:gd fmla="val 16667" name="adj"/>
            </a:avLst>
          </a:prstGeom>
          <a:solidFill>
            <a:srgbClr val="B7B7B7"/>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t>Task (c): Use BERT embedding as Text feature extractor.</a:t>
            </a:r>
            <a:endParaRPr sz="2400"/>
          </a:p>
        </p:txBody>
      </p:sp>
      <p:sp>
        <p:nvSpPr>
          <p:cNvPr id="376" name="Google Shape;376;p40"/>
          <p:cNvSpPr txBox="1"/>
          <p:nvPr/>
        </p:nvSpPr>
        <p:spPr>
          <a:xfrm>
            <a:off x="254950" y="564150"/>
            <a:ext cx="87525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We repeated tasks a) and b) but using BERT instead of FastText. </a:t>
            </a:r>
            <a:endParaRPr sz="1200">
              <a:solidFill>
                <a:schemeClr val="dk1"/>
              </a:solidFill>
            </a:endParaRPr>
          </a:p>
          <a:p>
            <a:pPr indent="0" lvl="0" marL="0" rtl="0" algn="l">
              <a:spcBef>
                <a:spcPts val="0"/>
              </a:spcBef>
              <a:spcAft>
                <a:spcPts val="0"/>
              </a:spcAft>
              <a:buNone/>
            </a:pPr>
            <a:r>
              <a:rPr lang="es" sz="1200">
                <a:solidFill>
                  <a:schemeClr val="dk1"/>
                </a:solidFill>
              </a:rPr>
              <a:t>The followed process was almost the same as earlier, but using some slight changes, which are marked using </a:t>
            </a:r>
            <a:r>
              <a:rPr b="1" lang="es" sz="1200">
                <a:solidFill>
                  <a:schemeClr val="dk1"/>
                </a:solidFill>
              </a:rPr>
              <a:t>bold </a:t>
            </a:r>
            <a:r>
              <a:rPr lang="es" sz="1200">
                <a:solidFill>
                  <a:schemeClr val="dk1"/>
                </a:solidFill>
              </a:rPr>
              <a:t>letters.</a:t>
            </a:r>
            <a:endParaRPr sz="1200">
              <a:solidFill>
                <a:schemeClr val="dk1"/>
              </a:solidFill>
            </a:endParaRPr>
          </a:p>
          <a:p>
            <a:pPr indent="0" lvl="0" marL="0" rtl="0" algn="l">
              <a:spcBef>
                <a:spcPts val="0"/>
              </a:spcBef>
              <a:spcAft>
                <a:spcPts val="0"/>
              </a:spcAft>
              <a:buNone/>
            </a:pPr>
            <a:r>
              <a:rPr lang="es" sz="1200">
                <a:solidFill>
                  <a:schemeClr val="dk1"/>
                </a:solidFill>
              </a:rPr>
              <a:t>Before using BERT it was </a:t>
            </a:r>
            <a:r>
              <a:rPr lang="es" sz="1200">
                <a:solidFill>
                  <a:schemeClr val="dk1"/>
                </a:solidFill>
              </a:rPr>
              <a:t>necessary</a:t>
            </a:r>
            <a:r>
              <a:rPr lang="es" sz="1200">
                <a:solidFill>
                  <a:schemeClr val="dk1"/>
                </a:solidFill>
              </a:rPr>
              <a:t> to </a:t>
            </a:r>
            <a:r>
              <a:rPr lang="es" sz="1200" u="sng">
                <a:solidFill>
                  <a:schemeClr val="dk1"/>
                </a:solidFill>
              </a:rPr>
              <a:t>tokenize the caption and apply the given attention mask by the BERT tokenizer</a:t>
            </a:r>
            <a:r>
              <a:rPr lang="es" sz="1200">
                <a:solidFill>
                  <a:schemeClr val="dk1"/>
                </a:solidFill>
              </a:rPr>
              <a:t>. </a:t>
            </a:r>
            <a:endParaRPr sz="1200">
              <a:solidFill>
                <a:schemeClr val="dk1"/>
              </a:solidFill>
            </a:endParaRPr>
          </a:p>
          <a:p>
            <a:pPr indent="0" lvl="0" marL="0" rtl="0" algn="l">
              <a:spcBef>
                <a:spcPts val="0"/>
              </a:spcBef>
              <a:spcAft>
                <a:spcPts val="0"/>
              </a:spcAft>
              <a:buNone/>
            </a:pPr>
            <a:r>
              <a:rPr lang="es" sz="1200">
                <a:solidFill>
                  <a:schemeClr val="dk1"/>
                </a:solidFill>
              </a:rPr>
              <a:t>On the other hand, BERT outputted a embedding of 768 dimensions (instead of 300) for each token (instead of for each word).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s" sz="1200">
                <a:solidFill>
                  <a:schemeClr val="dk1"/>
                </a:solidFill>
              </a:rPr>
              <a:t> </a:t>
            </a:r>
            <a:endParaRPr sz="1200">
              <a:solidFill>
                <a:schemeClr val="dk1"/>
              </a:solidFill>
            </a:endParaRPr>
          </a:p>
        </p:txBody>
      </p:sp>
      <p:pic>
        <p:nvPicPr>
          <p:cNvPr id="377" name="Google Shape;377;p40"/>
          <p:cNvPicPr preferRelativeResize="0"/>
          <p:nvPr/>
        </p:nvPicPr>
        <p:blipFill>
          <a:blip r:embed="rId3">
            <a:alphaModFix/>
          </a:blip>
          <a:stretch>
            <a:fillRect/>
          </a:stretch>
        </p:blipFill>
        <p:spPr>
          <a:xfrm>
            <a:off x="812815" y="2062352"/>
            <a:ext cx="1033332" cy="1288198"/>
          </a:xfrm>
          <a:prstGeom prst="rect">
            <a:avLst/>
          </a:prstGeom>
          <a:noFill/>
          <a:ln cap="flat" cmpd="sng" w="9525">
            <a:solidFill>
              <a:srgbClr val="000000"/>
            </a:solidFill>
            <a:prstDash val="solid"/>
            <a:round/>
            <a:headEnd len="sm" w="sm" type="none"/>
            <a:tailEnd len="sm" w="sm" type="none"/>
          </a:ln>
        </p:spPr>
      </p:pic>
      <p:sp>
        <p:nvSpPr>
          <p:cNvPr id="378" name="Google Shape;378;p40"/>
          <p:cNvSpPr txBox="1"/>
          <p:nvPr/>
        </p:nvSpPr>
        <p:spPr>
          <a:xfrm>
            <a:off x="452426" y="3516050"/>
            <a:ext cx="19857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very clean and well decorated empty bathroom'</a:t>
            </a:r>
            <a:endParaRPr sz="1100"/>
          </a:p>
        </p:txBody>
      </p:sp>
      <p:sp>
        <p:nvSpPr>
          <p:cNvPr id="379" name="Google Shape;379;p40"/>
          <p:cNvSpPr txBox="1"/>
          <p:nvPr/>
        </p:nvSpPr>
        <p:spPr>
          <a:xfrm>
            <a:off x="432650" y="4146103"/>
            <a:ext cx="25284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panoramic view of a kitchen and all of its appliances.'</a:t>
            </a:r>
            <a:endParaRPr sz="1100"/>
          </a:p>
        </p:txBody>
      </p:sp>
      <p:sp>
        <p:nvSpPr>
          <p:cNvPr id="380" name="Google Shape;380;p40"/>
          <p:cNvSpPr txBox="1"/>
          <p:nvPr/>
        </p:nvSpPr>
        <p:spPr>
          <a:xfrm>
            <a:off x="1660708" y="1984746"/>
            <a:ext cx="826500" cy="269700"/>
          </a:xfrm>
          <a:prstGeom prst="rect">
            <a:avLst/>
          </a:prstGeom>
          <a:solidFill>
            <a:srgbClr val="CFE2F3"/>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Anchor img</a:t>
            </a:r>
            <a:endParaRPr sz="1000">
              <a:solidFill>
                <a:schemeClr val="dk1"/>
              </a:solidFill>
            </a:endParaRPr>
          </a:p>
        </p:txBody>
      </p:sp>
      <p:sp>
        <p:nvSpPr>
          <p:cNvPr id="381" name="Google Shape;381;p40"/>
          <p:cNvSpPr txBox="1"/>
          <p:nvPr/>
        </p:nvSpPr>
        <p:spPr>
          <a:xfrm>
            <a:off x="1922255" y="3291427"/>
            <a:ext cx="1076400" cy="269700"/>
          </a:xfrm>
          <a:prstGeom prst="rect">
            <a:avLst/>
          </a:prstGeom>
          <a:solidFill>
            <a:srgbClr val="D9EAD3"/>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Positive caption</a:t>
            </a:r>
            <a:endParaRPr sz="1000">
              <a:solidFill>
                <a:schemeClr val="dk1"/>
              </a:solidFill>
            </a:endParaRPr>
          </a:p>
        </p:txBody>
      </p:sp>
      <p:sp>
        <p:nvSpPr>
          <p:cNvPr id="382" name="Google Shape;382;p40"/>
          <p:cNvSpPr txBox="1"/>
          <p:nvPr/>
        </p:nvSpPr>
        <p:spPr>
          <a:xfrm>
            <a:off x="1785075" y="4573674"/>
            <a:ext cx="1127100" cy="238200"/>
          </a:xfrm>
          <a:prstGeom prst="rect">
            <a:avLst/>
          </a:prstGeom>
          <a:solidFill>
            <a:srgbClr val="F4CCCC"/>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Negative caption</a:t>
            </a:r>
            <a:endParaRPr sz="900">
              <a:solidFill>
                <a:schemeClr val="dk1"/>
              </a:solidFill>
            </a:endParaRPr>
          </a:p>
        </p:txBody>
      </p:sp>
      <p:cxnSp>
        <p:nvCxnSpPr>
          <p:cNvPr id="383" name="Google Shape;383;p40"/>
          <p:cNvCxnSpPr>
            <a:stCxn id="377" idx="3"/>
          </p:cNvCxnSpPr>
          <p:nvPr/>
        </p:nvCxnSpPr>
        <p:spPr>
          <a:xfrm flipH="1" rot="10800000">
            <a:off x="1846147" y="2699851"/>
            <a:ext cx="1362300" cy="6600"/>
          </a:xfrm>
          <a:prstGeom prst="straightConnector1">
            <a:avLst/>
          </a:prstGeom>
          <a:noFill/>
          <a:ln cap="flat" cmpd="sng" w="9525">
            <a:solidFill>
              <a:schemeClr val="dk1"/>
            </a:solidFill>
            <a:prstDash val="solid"/>
            <a:round/>
            <a:headEnd len="med" w="med" type="none"/>
            <a:tailEnd len="med" w="med" type="triangle"/>
          </a:ln>
        </p:spPr>
      </p:cxnSp>
      <p:sp>
        <p:nvSpPr>
          <p:cNvPr id="384" name="Google Shape;384;p40"/>
          <p:cNvSpPr/>
          <p:nvPr/>
        </p:nvSpPr>
        <p:spPr>
          <a:xfrm>
            <a:off x="3208399" y="2429754"/>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385" name="Google Shape;385;p40"/>
          <p:cNvSpPr/>
          <p:nvPr/>
        </p:nvSpPr>
        <p:spPr>
          <a:xfrm>
            <a:off x="3036200" y="3487875"/>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b="1" lang="es" sz="900"/>
              <a:t>TOKEN-</a:t>
            </a:r>
            <a:endParaRPr b="1" sz="900"/>
          </a:p>
          <a:p>
            <a:pPr indent="0" lvl="0" marL="0" rtl="0" algn="ctr">
              <a:spcBef>
                <a:spcPts val="0"/>
              </a:spcBef>
              <a:spcAft>
                <a:spcPts val="0"/>
              </a:spcAft>
              <a:buNone/>
            </a:pPr>
            <a:r>
              <a:rPr b="1" lang="es" sz="900"/>
              <a:t>IZER</a:t>
            </a:r>
            <a:endParaRPr sz="900"/>
          </a:p>
        </p:txBody>
      </p:sp>
      <p:cxnSp>
        <p:nvCxnSpPr>
          <p:cNvPr id="386" name="Google Shape;386;p40"/>
          <p:cNvCxnSpPr>
            <a:stCxn id="378" idx="3"/>
            <a:endCxn id="385" idx="1"/>
          </p:cNvCxnSpPr>
          <p:nvPr/>
        </p:nvCxnSpPr>
        <p:spPr>
          <a:xfrm flipH="1" rot="10800000">
            <a:off x="2438126" y="3761450"/>
            <a:ext cx="598200" cy="16200"/>
          </a:xfrm>
          <a:prstGeom prst="straightConnector1">
            <a:avLst/>
          </a:prstGeom>
          <a:noFill/>
          <a:ln cap="flat" cmpd="sng" w="9525">
            <a:solidFill>
              <a:schemeClr val="dk1"/>
            </a:solidFill>
            <a:prstDash val="solid"/>
            <a:round/>
            <a:headEnd len="med" w="med" type="none"/>
            <a:tailEnd len="med" w="med" type="triangle"/>
          </a:ln>
        </p:spPr>
      </p:cxnSp>
      <p:sp>
        <p:nvSpPr>
          <p:cNvPr id="387" name="Google Shape;387;p40"/>
          <p:cNvSpPr/>
          <p:nvPr/>
        </p:nvSpPr>
        <p:spPr>
          <a:xfrm>
            <a:off x="4664161" y="4134250"/>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lang="es" sz="900"/>
              <a:t>MODEL</a:t>
            </a:r>
            <a:endParaRPr sz="900"/>
          </a:p>
          <a:p>
            <a:pPr indent="0" lvl="0" marL="0" rtl="0" algn="ctr">
              <a:spcBef>
                <a:spcPts val="0"/>
              </a:spcBef>
              <a:spcAft>
                <a:spcPts val="0"/>
              </a:spcAft>
              <a:buNone/>
            </a:pPr>
            <a:r>
              <a:rPr lang="es" sz="900"/>
              <a:t>(N, </a:t>
            </a:r>
            <a:r>
              <a:rPr b="1" lang="es" sz="900"/>
              <a:t>768</a:t>
            </a:r>
            <a:r>
              <a:rPr lang="es" sz="900"/>
              <a:t>)</a:t>
            </a:r>
            <a:endParaRPr sz="900"/>
          </a:p>
        </p:txBody>
      </p:sp>
      <p:sp>
        <p:nvSpPr>
          <p:cNvPr id="388" name="Google Shape;388;p40"/>
          <p:cNvSpPr/>
          <p:nvPr/>
        </p:nvSpPr>
        <p:spPr>
          <a:xfrm>
            <a:off x="5450926" y="3487875"/>
            <a:ext cx="7134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Aggregate N using </a:t>
            </a:r>
            <a:r>
              <a:rPr b="1" lang="es" sz="900"/>
              <a:t>average pooling</a:t>
            </a:r>
            <a:endParaRPr b="1" sz="900"/>
          </a:p>
        </p:txBody>
      </p:sp>
      <p:sp>
        <p:nvSpPr>
          <p:cNvPr id="389" name="Google Shape;389;p40"/>
          <p:cNvSpPr/>
          <p:nvPr/>
        </p:nvSpPr>
        <p:spPr>
          <a:xfrm>
            <a:off x="5465681" y="4134262"/>
            <a:ext cx="7134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Aggregate N using </a:t>
            </a:r>
            <a:r>
              <a:rPr b="1" lang="es" sz="900"/>
              <a:t>average pooling</a:t>
            </a:r>
            <a:endParaRPr b="1" sz="900"/>
          </a:p>
        </p:txBody>
      </p:sp>
      <p:sp>
        <p:nvSpPr>
          <p:cNvPr id="390" name="Google Shape;390;p40"/>
          <p:cNvSpPr/>
          <p:nvPr/>
        </p:nvSpPr>
        <p:spPr>
          <a:xfrm>
            <a:off x="5166481" y="2432991"/>
            <a:ext cx="5886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391" name="Google Shape;391;p40"/>
          <p:cNvSpPr/>
          <p:nvPr/>
        </p:nvSpPr>
        <p:spPr>
          <a:xfrm>
            <a:off x="6799400" y="2429700"/>
            <a:ext cx="9108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(4096,1000)</a:t>
            </a:r>
            <a:endParaRPr sz="900"/>
          </a:p>
        </p:txBody>
      </p:sp>
      <p:sp>
        <p:nvSpPr>
          <p:cNvPr id="392" name="Google Shape;392;p40"/>
          <p:cNvSpPr/>
          <p:nvPr/>
        </p:nvSpPr>
        <p:spPr>
          <a:xfrm>
            <a:off x="6291999" y="3487861"/>
            <a:ext cx="5886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393" name="Google Shape;393;p40"/>
          <p:cNvSpPr/>
          <p:nvPr/>
        </p:nvSpPr>
        <p:spPr>
          <a:xfrm>
            <a:off x="6291999" y="4134262"/>
            <a:ext cx="5886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394" name="Google Shape;394;p40"/>
          <p:cNvSpPr/>
          <p:nvPr/>
        </p:nvSpPr>
        <p:spPr>
          <a:xfrm>
            <a:off x="6993950" y="3487850"/>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a:t>
            </a:r>
            <a:r>
              <a:rPr b="1" lang="es" sz="900"/>
              <a:t>768</a:t>
            </a:r>
            <a:r>
              <a:rPr lang="es" sz="900"/>
              <a:t>,1000)</a:t>
            </a:r>
            <a:endParaRPr sz="900"/>
          </a:p>
        </p:txBody>
      </p:sp>
      <p:sp>
        <p:nvSpPr>
          <p:cNvPr id="395" name="Google Shape;395;p40"/>
          <p:cNvSpPr/>
          <p:nvPr/>
        </p:nvSpPr>
        <p:spPr>
          <a:xfrm>
            <a:off x="6993950" y="4134250"/>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a:t>
            </a:r>
            <a:r>
              <a:rPr b="1" lang="es" sz="900"/>
              <a:t>768</a:t>
            </a:r>
            <a:r>
              <a:rPr lang="es" sz="900"/>
              <a:t>,1000)</a:t>
            </a:r>
            <a:endParaRPr sz="900"/>
          </a:p>
        </p:txBody>
      </p:sp>
      <p:cxnSp>
        <p:nvCxnSpPr>
          <p:cNvPr id="396" name="Google Shape;396;p40"/>
          <p:cNvCxnSpPr>
            <a:stCxn id="384" idx="3"/>
            <a:endCxn id="390" idx="1"/>
          </p:cNvCxnSpPr>
          <p:nvPr/>
        </p:nvCxnSpPr>
        <p:spPr>
          <a:xfrm>
            <a:off x="3966499" y="2703204"/>
            <a:ext cx="1200000" cy="3300"/>
          </a:xfrm>
          <a:prstGeom prst="straightConnector1">
            <a:avLst/>
          </a:prstGeom>
          <a:noFill/>
          <a:ln cap="flat" cmpd="sng" w="9525">
            <a:solidFill>
              <a:schemeClr val="dk1"/>
            </a:solidFill>
            <a:prstDash val="solid"/>
            <a:round/>
            <a:headEnd len="med" w="med" type="none"/>
            <a:tailEnd len="med" w="med" type="triangle"/>
          </a:ln>
        </p:spPr>
      </p:cxnSp>
      <p:cxnSp>
        <p:nvCxnSpPr>
          <p:cNvPr id="397" name="Google Shape;397;p40"/>
          <p:cNvCxnSpPr>
            <a:stCxn id="390" idx="3"/>
            <a:endCxn id="391" idx="1"/>
          </p:cNvCxnSpPr>
          <p:nvPr/>
        </p:nvCxnSpPr>
        <p:spPr>
          <a:xfrm flipH="1" rot="10800000">
            <a:off x="5755081" y="2703141"/>
            <a:ext cx="1044300" cy="3300"/>
          </a:xfrm>
          <a:prstGeom prst="straightConnector1">
            <a:avLst/>
          </a:prstGeom>
          <a:noFill/>
          <a:ln cap="flat" cmpd="sng" w="9525">
            <a:solidFill>
              <a:schemeClr val="dk1"/>
            </a:solidFill>
            <a:prstDash val="solid"/>
            <a:round/>
            <a:headEnd len="med" w="med" type="none"/>
            <a:tailEnd len="med" w="med" type="triangle"/>
          </a:ln>
        </p:spPr>
      </p:cxnSp>
      <p:cxnSp>
        <p:nvCxnSpPr>
          <p:cNvPr id="398" name="Google Shape;398;p40"/>
          <p:cNvCxnSpPr>
            <a:stCxn id="388" idx="3"/>
            <a:endCxn id="392" idx="1"/>
          </p:cNvCxnSpPr>
          <p:nvPr/>
        </p:nvCxnSpPr>
        <p:spPr>
          <a:xfrm>
            <a:off x="6164326" y="3761325"/>
            <a:ext cx="127800" cy="0"/>
          </a:xfrm>
          <a:prstGeom prst="straightConnector1">
            <a:avLst/>
          </a:prstGeom>
          <a:noFill/>
          <a:ln cap="flat" cmpd="sng" w="9525">
            <a:solidFill>
              <a:schemeClr val="dk1"/>
            </a:solidFill>
            <a:prstDash val="solid"/>
            <a:round/>
            <a:headEnd len="med" w="med" type="none"/>
            <a:tailEnd len="med" w="med" type="triangle"/>
          </a:ln>
        </p:spPr>
      </p:cxnSp>
      <p:cxnSp>
        <p:nvCxnSpPr>
          <p:cNvPr id="399" name="Google Shape;399;p40"/>
          <p:cNvCxnSpPr>
            <a:stCxn id="392" idx="3"/>
            <a:endCxn id="394" idx="1"/>
          </p:cNvCxnSpPr>
          <p:nvPr/>
        </p:nvCxnSpPr>
        <p:spPr>
          <a:xfrm>
            <a:off x="6880599" y="3761311"/>
            <a:ext cx="113400" cy="0"/>
          </a:xfrm>
          <a:prstGeom prst="straightConnector1">
            <a:avLst/>
          </a:prstGeom>
          <a:noFill/>
          <a:ln cap="flat" cmpd="sng" w="9525">
            <a:solidFill>
              <a:schemeClr val="dk1"/>
            </a:solidFill>
            <a:prstDash val="solid"/>
            <a:round/>
            <a:headEnd len="med" w="med" type="none"/>
            <a:tailEnd len="med" w="med" type="triangle"/>
          </a:ln>
        </p:spPr>
      </p:cxnSp>
      <p:cxnSp>
        <p:nvCxnSpPr>
          <p:cNvPr id="400" name="Google Shape;400;p40"/>
          <p:cNvCxnSpPr>
            <a:stCxn id="389" idx="3"/>
            <a:endCxn id="393" idx="1"/>
          </p:cNvCxnSpPr>
          <p:nvPr/>
        </p:nvCxnSpPr>
        <p:spPr>
          <a:xfrm>
            <a:off x="6179081" y="4407712"/>
            <a:ext cx="112800" cy="0"/>
          </a:xfrm>
          <a:prstGeom prst="straightConnector1">
            <a:avLst/>
          </a:prstGeom>
          <a:noFill/>
          <a:ln cap="flat" cmpd="sng" w="9525">
            <a:solidFill>
              <a:schemeClr val="dk1"/>
            </a:solidFill>
            <a:prstDash val="solid"/>
            <a:round/>
            <a:headEnd len="med" w="med" type="none"/>
            <a:tailEnd len="med" w="med" type="triangle"/>
          </a:ln>
        </p:spPr>
      </p:cxnSp>
      <p:cxnSp>
        <p:nvCxnSpPr>
          <p:cNvPr id="401" name="Google Shape;401;p40"/>
          <p:cNvCxnSpPr>
            <a:stCxn id="393" idx="3"/>
            <a:endCxn id="395" idx="1"/>
          </p:cNvCxnSpPr>
          <p:nvPr/>
        </p:nvCxnSpPr>
        <p:spPr>
          <a:xfrm>
            <a:off x="6880599" y="4407712"/>
            <a:ext cx="113400" cy="0"/>
          </a:xfrm>
          <a:prstGeom prst="straightConnector1">
            <a:avLst/>
          </a:prstGeom>
          <a:noFill/>
          <a:ln cap="flat" cmpd="sng" w="9525">
            <a:solidFill>
              <a:schemeClr val="dk1"/>
            </a:solidFill>
            <a:prstDash val="solid"/>
            <a:round/>
            <a:headEnd len="med" w="med" type="none"/>
            <a:tailEnd len="med" w="med" type="triangle"/>
          </a:ln>
        </p:spPr>
      </p:cxnSp>
      <p:sp>
        <p:nvSpPr>
          <p:cNvPr id="402" name="Google Shape;402;p40"/>
          <p:cNvSpPr/>
          <p:nvPr/>
        </p:nvSpPr>
        <p:spPr>
          <a:xfrm rot="-5400000">
            <a:off x="7501837" y="3228594"/>
            <a:ext cx="1538063" cy="664645"/>
          </a:xfrm>
          <a:prstGeom prst="flowChartManualOperation">
            <a:avLst/>
          </a:prstGeom>
          <a:solidFill>
            <a:srgbClr val="D0E0E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Triplet Loss</a:t>
            </a:r>
            <a:endParaRPr/>
          </a:p>
        </p:txBody>
      </p:sp>
      <p:sp>
        <p:nvSpPr>
          <p:cNvPr id="403" name="Google Shape;403;p40"/>
          <p:cNvSpPr/>
          <p:nvPr/>
        </p:nvSpPr>
        <p:spPr>
          <a:xfrm>
            <a:off x="8680152" y="3472416"/>
            <a:ext cx="327300" cy="177000"/>
          </a:xfrm>
          <a:prstGeom prst="rightArrow">
            <a:avLst>
              <a:gd fmla="val 50000" name="adj1"/>
              <a:gd fmla="val 50000" name="adj2"/>
            </a:avLst>
          </a:prstGeom>
          <a:solidFill>
            <a:srgbClr val="287D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40"/>
          <p:cNvSpPr/>
          <p:nvPr/>
        </p:nvSpPr>
        <p:spPr>
          <a:xfrm>
            <a:off x="7701614" y="4142371"/>
            <a:ext cx="713400" cy="3753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40"/>
          <p:cNvSpPr/>
          <p:nvPr/>
        </p:nvSpPr>
        <p:spPr>
          <a:xfrm flipH="1" rot="10800000">
            <a:off x="7713118" y="2582631"/>
            <a:ext cx="702000" cy="4041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0"/>
          <p:cNvSpPr/>
          <p:nvPr/>
        </p:nvSpPr>
        <p:spPr>
          <a:xfrm>
            <a:off x="7710276" y="3685246"/>
            <a:ext cx="231300" cy="1521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40"/>
          <p:cNvSpPr/>
          <p:nvPr/>
        </p:nvSpPr>
        <p:spPr>
          <a:xfrm>
            <a:off x="3036313" y="4134250"/>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b="1" lang="es" sz="900"/>
              <a:t>TOKEN-</a:t>
            </a:r>
            <a:endParaRPr b="1" sz="900"/>
          </a:p>
          <a:p>
            <a:pPr indent="0" lvl="0" marL="0" rtl="0" algn="ctr">
              <a:spcBef>
                <a:spcPts val="0"/>
              </a:spcBef>
              <a:spcAft>
                <a:spcPts val="0"/>
              </a:spcAft>
              <a:buNone/>
            </a:pPr>
            <a:r>
              <a:rPr b="1" lang="es" sz="900"/>
              <a:t>IZER</a:t>
            </a:r>
            <a:endParaRPr sz="900"/>
          </a:p>
        </p:txBody>
      </p:sp>
      <p:sp>
        <p:nvSpPr>
          <p:cNvPr id="408" name="Google Shape;408;p40"/>
          <p:cNvSpPr/>
          <p:nvPr/>
        </p:nvSpPr>
        <p:spPr>
          <a:xfrm>
            <a:off x="4675436" y="3487875"/>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lang="es" sz="900"/>
              <a:t>MODEL</a:t>
            </a:r>
            <a:endParaRPr sz="900"/>
          </a:p>
          <a:p>
            <a:pPr indent="0" lvl="0" marL="0" rtl="0" algn="ctr">
              <a:spcBef>
                <a:spcPts val="0"/>
              </a:spcBef>
              <a:spcAft>
                <a:spcPts val="0"/>
              </a:spcAft>
              <a:buNone/>
            </a:pPr>
            <a:r>
              <a:rPr lang="es" sz="900"/>
              <a:t>(N, </a:t>
            </a:r>
            <a:r>
              <a:rPr b="1" lang="es" sz="900"/>
              <a:t>768</a:t>
            </a:r>
            <a:r>
              <a:rPr lang="es" sz="900"/>
              <a:t>)</a:t>
            </a:r>
            <a:endParaRPr sz="900"/>
          </a:p>
        </p:txBody>
      </p:sp>
      <p:sp>
        <p:nvSpPr>
          <p:cNvPr id="409" name="Google Shape;409;p40"/>
          <p:cNvSpPr/>
          <p:nvPr/>
        </p:nvSpPr>
        <p:spPr>
          <a:xfrm>
            <a:off x="3856425" y="3487875"/>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t>BERT</a:t>
            </a:r>
            <a:endParaRPr b="1" sz="800"/>
          </a:p>
          <a:p>
            <a:pPr indent="0" lvl="0" marL="0" rtl="0" algn="ctr">
              <a:spcBef>
                <a:spcPts val="0"/>
              </a:spcBef>
              <a:spcAft>
                <a:spcPts val="0"/>
              </a:spcAft>
              <a:buNone/>
            </a:pPr>
            <a:r>
              <a:rPr b="1" lang="es" sz="800"/>
              <a:t>ATTENTION</a:t>
            </a:r>
            <a:endParaRPr b="1" sz="800"/>
          </a:p>
          <a:p>
            <a:pPr indent="0" lvl="0" marL="0" rtl="0" algn="ctr">
              <a:spcBef>
                <a:spcPts val="0"/>
              </a:spcBef>
              <a:spcAft>
                <a:spcPts val="0"/>
              </a:spcAft>
              <a:buNone/>
            </a:pPr>
            <a:r>
              <a:rPr b="1" lang="es" sz="800"/>
              <a:t>MASK</a:t>
            </a:r>
            <a:endParaRPr b="1" sz="800"/>
          </a:p>
        </p:txBody>
      </p:sp>
      <p:sp>
        <p:nvSpPr>
          <p:cNvPr id="410" name="Google Shape;410;p40"/>
          <p:cNvSpPr/>
          <p:nvPr/>
        </p:nvSpPr>
        <p:spPr>
          <a:xfrm>
            <a:off x="3843450" y="4134250"/>
            <a:ext cx="758100" cy="5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t>BERT</a:t>
            </a:r>
            <a:endParaRPr b="1" sz="800"/>
          </a:p>
          <a:p>
            <a:pPr indent="0" lvl="0" marL="0" rtl="0" algn="ctr">
              <a:spcBef>
                <a:spcPts val="0"/>
              </a:spcBef>
              <a:spcAft>
                <a:spcPts val="0"/>
              </a:spcAft>
              <a:buNone/>
            </a:pPr>
            <a:r>
              <a:rPr b="1" lang="es" sz="800"/>
              <a:t>ATTENTION</a:t>
            </a:r>
            <a:endParaRPr b="1" sz="800"/>
          </a:p>
          <a:p>
            <a:pPr indent="0" lvl="0" marL="0" rtl="0" algn="ctr">
              <a:spcBef>
                <a:spcPts val="0"/>
              </a:spcBef>
              <a:spcAft>
                <a:spcPts val="0"/>
              </a:spcAft>
              <a:buNone/>
            </a:pPr>
            <a:r>
              <a:rPr b="1" lang="es" sz="800"/>
              <a:t>MASK</a:t>
            </a:r>
            <a:endParaRPr b="1" sz="800"/>
          </a:p>
        </p:txBody>
      </p:sp>
      <p:sp>
        <p:nvSpPr>
          <p:cNvPr id="411" name="Google Shape;411;p40"/>
          <p:cNvSpPr txBox="1"/>
          <p:nvPr/>
        </p:nvSpPr>
        <p:spPr>
          <a:xfrm>
            <a:off x="375850" y="1498250"/>
            <a:ext cx="30120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TASK a) using BERT:</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1"/>
          <p:cNvSpPr/>
          <p:nvPr/>
        </p:nvSpPr>
        <p:spPr>
          <a:xfrm>
            <a:off x="6965925" y="1951950"/>
            <a:ext cx="1829400" cy="19056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4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pic>
        <p:nvPicPr>
          <p:cNvPr id="418" name="Google Shape;418;p41"/>
          <p:cNvPicPr preferRelativeResize="0"/>
          <p:nvPr/>
        </p:nvPicPr>
        <p:blipFill>
          <a:blip r:embed="rId3">
            <a:alphaModFix/>
          </a:blip>
          <a:stretch>
            <a:fillRect/>
          </a:stretch>
        </p:blipFill>
        <p:spPr>
          <a:xfrm>
            <a:off x="0" y="1839630"/>
            <a:ext cx="3149527" cy="2414125"/>
          </a:xfrm>
          <a:prstGeom prst="rect">
            <a:avLst/>
          </a:prstGeom>
          <a:noFill/>
          <a:ln>
            <a:noFill/>
          </a:ln>
        </p:spPr>
      </p:pic>
      <p:pic>
        <p:nvPicPr>
          <p:cNvPr id="419" name="Google Shape;419;p41"/>
          <p:cNvPicPr preferRelativeResize="0"/>
          <p:nvPr/>
        </p:nvPicPr>
        <p:blipFill>
          <a:blip r:embed="rId4">
            <a:alphaModFix/>
          </a:blip>
          <a:stretch>
            <a:fillRect/>
          </a:stretch>
        </p:blipFill>
        <p:spPr>
          <a:xfrm>
            <a:off x="3524281" y="1808138"/>
            <a:ext cx="3231668" cy="2477091"/>
          </a:xfrm>
          <a:prstGeom prst="rect">
            <a:avLst/>
          </a:prstGeom>
          <a:noFill/>
          <a:ln>
            <a:noFill/>
          </a:ln>
        </p:spPr>
      </p:pic>
      <p:pic>
        <p:nvPicPr>
          <p:cNvPr id="420" name="Google Shape;420;p41"/>
          <p:cNvPicPr preferRelativeResize="0"/>
          <p:nvPr/>
        </p:nvPicPr>
        <p:blipFill>
          <a:blip r:embed="rId5">
            <a:alphaModFix/>
          </a:blip>
          <a:stretch>
            <a:fillRect/>
          </a:stretch>
        </p:blipFill>
        <p:spPr>
          <a:xfrm>
            <a:off x="3191417" y="2885693"/>
            <a:ext cx="332865" cy="165506"/>
          </a:xfrm>
          <a:prstGeom prst="rect">
            <a:avLst/>
          </a:prstGeom>
          <a:noFill/>
          <a:ln>
            <a:noFill/>
          </a:ln>
        </p:spPr>
      </p:pic>
      <p:sp>
        <p:nvSpPr>
          <p:cNvPr id="421" name="Google Shape;421;p41"/>
          <p:cNvSpPr txBox="1"/>
          <p:nvPr/>
        </p:nvSpPr>
        <p:spPr>
          <a:xfrm>
            <a:off x="339099" y="4253754"/>
            <a:ext cx="21744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(100 instances picked randomly from the database)</a:t>
            </a:r>
            <a:endParaRPr sz="1200">
              <a:solidFill>
                <a:schemeClr val="dk1"/>
              </a:solidFill>
            </a:endParaRPr>
          </a:p>
        </p:txBody>
      </p:sp>
      <p:sp>
        <p:nvSpPr>
          <p:cNvPr id="422" name="Google Shape;422;p41"/>
          <p:cNvSpPr txBox="1"/>
          <p:nvPr/>
        </p:nvSpPr>
        <p:spPr>
          <a:xfrm>
            <a:off x="3951011" y="4292426"/>
            <a:ext cx="21744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(100 instances picked randomly from the database)</a:t>
            </a:r>
            <a:endParaRPr sz="1200">
              <a:solidFill>
                <a:schemeClr val="dk1"/>
              </a:solidFill>
            </a:endParaRPr>
          </a:p>
        </p:txBody>
      </p:sp>
      <p:sp>
        <p:nvSpPr>
          <p:cNvPr id="423" name="Google Shape;423;p41"/>
          <p:cNvSpPr txBox="1"/>
          <p:nvPr/>
        </p:nvSpPr>
        <p:spPr>
          <a:xfrm>
            <a:off x="242825" y="711200"/>
            <a:ext cx="8718900" cy="865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embedding layers were trained in </a:t>
            </a:r>
            <a:r>
              <a:rPr b="1" lang="es" sz="1300">
                <a:solidFill>
                  <a:schemeClr val="dk1"/>
                </a:solidFill>
              </a:rPr>
              <a:t>only 1 epoch</a:t>
            </a:r>
            <a:r>
              <a:rPr lang="es" sz="1300">
                <a:solidFill>
                  <a:schemeClr val="dk1"/>
                </a:solidFill>
              </a:rPr>
              <a:t>, using the entire train set. The used batch size was 32, </a:t>
            </a:r>
            <a:endParaRPr sz="1300">
              <a:solidFill>
                <a:schemeClr val="dk1"/>
              </a:solidFill>
            </a:endParaRPr>
          </a:p>
          <a:p>
            <a:pPr indent="0" lvl="0" marL="0" rtl="0" algn="l">
              <a:spcBef>
                <a:spcPts val="0"/>
              </a:spcBef>
              <a:spcAft>
                <a:spcPts val="0"/>
              </a:spcAft>
              <a:buNone/>
            </a:pPr>
            <a:r>
              <a:rPr lang="es" sz="1300">
                <a:solidFill>
                  <a:schemeClr val="dk1"/>
                </a:solidFill>
              </a:rPr>
              <a:t>and </a:t>
            </a:r>
            <a:r>
              <a:rPr i="1" lang="es" sz="1300">
                <a:solidFill>
                  <a:schemeClr val="dk1"/>
                </a:solidFill>
              </a:rPr>
              <a:t>Adam</a:t>
            </a:r>
            <a:r>
              <a:rPr lang="es" sz="1300">
                <a:solidFill>
                  <a:schemeClr val="dk1"/>
                </a:solidFill>
              </a:rPr>
              <a:t> was employed as optimizer. The triplet loss’ parameters were the following: </a:t>
            </a:r>
            <a:r>
              <a:rPr i="1" lang="es" sz="1300">
                <a:solidFill>
                  <a:schemeClr val="dk1"/>
                </a:solidFill>
              </a:rPr>
              <a:t>margin=0.5 , p=2.</a:t>
            </a:r>
            <a:r>
              <a:rPr lang="es" sz="1300">
                <a:solidFill>
                  <a:schemeClr val="dk1"/>
                </a:solidFill>
              </a:rPr>
              <a:t> </a:t>
            </a:r>
            <a:endParaRPr sz="1300">
              <a:solidFill>
                <a:schemeClr val="dk1"/>
              </a:solidFill>
            </a:endParaRPr>
          </a:p>
          <a:p>
            <a:pPr indent="0" lvl="0" marL="0" rtl="0" algn="l">
              <a:spcBef>
                <a:spcPts val="0"/>
              </a:spcBef>
              <a:spcAft>
                <a:spcPts val="0"/>
              </a:spcAft>
              <a:buNone/>
            </a:pPr>
            <a:r>
              <a:rPr b="1" lang="es" sz="1300">
                <a:solidFill>
                  <a:schemeClr val="dk1"/>
                </a:solidFill>
              </a:rPr>
              <a:t>Train time     : </a:t>
            </a:r>
            <a:r>
              <a:rPr lang="es" sz="1300">
                <a:solidFill>
                  <a:schemeClr val="dk1"/>
                </a:solidFill>
              </a:rPr>
              <a:t>6</a:t>
            </a:r>
            <a:r>
              <a:rPr lang="es" sz="1300">
                <a:solidFill>
                  <a:schemeClr val="dk1"/>
                </a:solidFill>
              </a:rPr>
              <a:t> hours and 46 minutes, using a RTX 3090). </a:t>
            </a:r>
            <a:r>
              <a:rPr lang="es" sz="1300">
                <a:solidFill>
                  <a:schemeClr val="dk1"/>
                </a:solidFill>
              </a:rPr>
              <a:t>Final loss value: 0.089 (0.079 in task </a:t>
            </a:r>
            <a:r>
              <a:rPr i="1" lang="es" sz="1300">
                <a:solidFill>
                  <a:schemeClr val="dk1"/>
                </a:solidFill>
              </a:rPr>
              <a:t>a)</a:t>
            </a:r>
            <a:r>
              <a:rPr lang="es" sz="1300">
                <a:solidFill>
                  <a:schemeClr val="dk1"/>
                </a:solidFill>
              </a:rPr>
              <a:t> using 4 epochs).</a:t>
            </a:r>
            <a:endParaRPr sz="1300">
              <a:solidFill>
                <a:schemeClr val="dk1"/>
              </a:solidFill>
            </a:endParaRPr>
          </a:p>
          <a:p>
            <a:pPr indent="0" lvl="0" marL="0" rtl="0" algn="l">
              <a:spcBef>
                <a:spcPts val="0"/>
              </a:spcBef>
              <a:spcAft>
                <a:spcPts val="0"/>
              </a:spcAft>
              <a:buNone/>
            </a:pPr>
            <a:r>
              <a:t/>
            </a:r>
            <a:endParaRPr>
              <a:solidFill>
                <a:schemeClr val="dk1"/>
              </a:solidFill>
            </a:endParaRPr>
          </a:p>
        </p:txBody>
      </p:sp>
      <p:sp>
        <p:nvSpPr>
          <p:cNvPr id="424" name="Google Shape;424;p41"/>
          <p:cNvSpPr/>
          <p:nvPr/>
        </p:nvSpPr>
        <p:spPr>
          <a:xfrm>
            <a:off x="5617475" y="3124075"/>
            <a:ext cx="305700" cy="113700"/>
          </a:xfrm>
          <a:prstGeom prst="ellipse">
            <a:avLst/>
          </a:prstGeom>
          <a:noFill/>
          <a:ln cap="flat" cmpd="sng" w="952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41"/>
          <p:cNvSpPr/>
          <p:nvPr/>
        </p:nvSpPr>
        <p:spPr>
          <a:xfrm>
            <a:off x="5646350" y="3010375"/>
            <a:ext cx="380700" cy="113700"/>
          </a:xfrm>
          <a:prstGeom prst="ellipse">
            <a:avLst/>
          </a:prstGeom>
          <a:noFill/>
          <a:ln cap="flat" cmpd="sng" w="952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41"/>
          <p:cNvSpPr/>
          <p:nvPr/>
        </p:nvSpPr>
        <p:spPr>
          <a:xfrm rot="7951998">
            <a:off x="5139892" y="2251881"/>
            <a:ext cx="369664" cy="122718"/>
          </a:xfrm>
          <a:prstGeom prst="ellipse">
            <a:avLst/>
          </a:prstGeom>
          <a:noFill/>
          <a:ln cap="flat" cmpd="sng" w="952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41"/>
          <p:cNvPicPr preferRelativeResize="0"/>
          <p:nvPr/>
        </p:nvPicPr>
        <p:blipFill>
          <a:blip r:embed="rId6">
            <a:alphaModFix/>
          </a:blip>
          <a:stretch>
            <a:fillRect/>
          </a:stretch>
        </p:blipFill>
        <p:spPr>
          <a:xfrm>
            <a:off x="1130700" y="1194625"/>
            <a:ext cx="255000" cy="255000"/>
          </a:xfrm>
          <a:prstGeom prst="rect">
            <a:avLst/>
          </a:prstGeom>
          <a:noFill/>
          <a:ln>
            <a:noFill/>
          </a:ln>
        </p:spPr>
      </p:pic>
      <p:sp>
        <p:nvSpPr>
          <p:cNvPr id="428" name="Google Shape;428;p41"/>
          <p:cNvSpPr txBox="1"/>
          <p:nvPr/>
        </p:nvSpPr>
        <p:spPr>
          <a:xfrm>
            <a:off x="6984425" y="1877925"/>
            <a:ext cx="1829400" cy="258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As we can see in the left graphs the results are very similar to task a. After the training the two different </a:t>
            </a:r>
            <a:r>
              <a:rPr lang="es" sz="1200">
                <a:solidFill>
                  <a:schemeClr val="dk1"/>
                </a:solidFill>
              </a:rPr>
              <a:t>nuclei</a:t>
            </a:r>
            <a:r>
              <a:rPr lang="es" sz="1200">
                <a:solidFill>
                  <a:schemeClr val="dk1"/>
                </a:solidFill>
              </a:rPr>
              <a:t> have been mixed in a try to </a:t>
            </a:r>
            <a:r>
              <a:rPr b="1" lang="es" sz="1200">
                <a:solidFill>
                  <a:schemeClr val="dk1"/>
                </a:solidFill>
              </a:rPr>
              <a:t>bring closer the img and the captions with the same id</a:t>
            </a:r>
            <a:r>
              <a:rPr lang="es" sz="1200">
                <a:solidFill>
                  <a:schemeClr val="dk1"/>
                </a:solidFill>
              </a:rPr>
              <a:t>.</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pic>
        <p:nvPicPr>
          <p:cNvPr id="434" name="Google Shape;434;p42"/>
          <p:cNvPicPr preferRelativeResize="0"/>
          <p:nvPr/>
        </p:nvPicPr>
        <p:blipFill>
          <a:blip r:embed="rId3">
            <a:alphaModFix/>
          </a:blip>
          <a:stretch>
            <a:fillRect/>
          </a:stretch>
        </p:blipFill>
        <p:spPr>
          <a:xfrm>
            <a:off x="1410525" y="628525"/>
            <a:ext cx="6036450" cy="3277350"/>
          </a:xfrm>
          <a:prstGeom prst="rect">
            <a:avLst/>
          </a:prstGeom>
          <a:noFill/>
          <a:ln>
            <a:noFill/>
          </a:ln>
        </p:spPr>
      </p:pic>
      <p:sp>
        <p:nvSpPr>
          <p:cNvPr id="435" name="Google Shape;435;p42"/>
          <p:cNvSpPr/>
          <p:nvPr/>
        </p:nvSpPr>
        <p:spPr>
          <a:xfrm>
            <a:off x="6451175" y="1881750"/>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42"/>
          <p:cNvSpPr/>
          <p:nvPr/>
        </p:nvSpPr>
        <p:spPr>
          <a:xfrm>
            <a:off x="5771000" y="2274675"/>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42"/>
          <p:cNvSpPr/>
          <p:nvPr/>
        </p:nvSpPr>
        <p:spPr>
          <a:xfrm>
            <a:off x="5257350" y="2667575"/>
            <a:ext cx="3807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42"/>
          <p:cNvSpPr/>
          <p:nvPr/>
        </p:nvSpPr>
        <p:spPr>
          <a:xfrm flipH="1" rot="10800000">
            <a:off x="5853800" y="3037400"/>
            <a:ext cx="436800" cy="113700"/>
          </a:xfrm>
          <a:prstGeom prst="ellipse">
            <a:avLst/>
          </a:prstGeom>
          <a:noFill/>
          <a:ln cap="flat" cmpd="sng" w="1905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2"/>
          <p:cNvSpPr/>
          <p:nvPr/>
        </p:nvSpPr>
        <p:spPr>
          <a:xfrm>
            <a:off x="6200450" y="3404325"/>
            <a:ext cx="710100" cy="162900"/>
          </a:xfrm>
          <a:prstGeom prst="ellipse">
            <a:avLst/>
          </a:prstGeom>
          <a:noFill/>
          <a:ln cap="flat" cmpd="sng" w="19050">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2"/>
          <p:cNvSpPr txBox="1"/>
          <p:nvPr/>
        </p:nvSpPr>
        <p:spPr>
          <a:xfrm>
            <a:off x="518000" y="3905875"/>
            <a:ext cx="8295900" cy="564300"/>
          </a:xfrm>
          <a:prstGeom prst="rect">
            <a:avLst/>
          </a:prstGeom>
          <a:solidFill>
            <a:srgbClr val="D0E0E3"/>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The system works very well as we can see in this example. In the image there are a bed and a pile of clothing and all </a:t>
            </a:r>
            <a:r>
              <a:rPr lang="es" sz="1200">
                <a:solidFill>
                  <a:schemeClr val="dk1"/>
                </a:solidFill>
              </a:rPr>
              <a:t>the</a:t>
            </a:r>
            <a:r>
              <a:rPr lang="es" sz="1200">
                <a:solidFill>
                  <a:schemeClr val="dk1"/>
                </a:solidFill>
              </a:rPr>
              <a:t> retrieval captions talk about a bed or a pile of clothes.</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pic>
        <p:nvPicPr>
          <p:cNvPr id="446" name="Google Shape;446;p43"/>
          <p:cNvPicPr preferRelativeResize="0"/>
          <p:nvPr/>
        </p:nvPicPr>
        <p:blipFill>
          <a:blip r:embed="rId3">
            <a:alphaModFix/>
          </a:blip>
          <a:stretch>
            <a:fillRect/>
          </a:stretch>
        </p:blipFill>
        <p:spPr>
          <a:xfrm>
            <a:off x="1336525" y="545275"/>
            <a:ext cx="6002874" cy="3321600"/>
          </a:xfrm>
          <a:prstGeom prst="rect">
            <a:avLst/>
          </a:prstGeom>
          <a:noFill/>
          <a:ln>
            <a:noFill/>
          </a:ln>
        </p:spPr>
      </p:pic>
      <p:sp>
        <p:nvSpPr>
          <p:cNvPr id="447" name="Google Shape;447;p43"/>
          <p:cNvSpPr txBox="1"/>
          <p:nvPr/>
        </p:nvSpPr>
        <p:spPr>
          <a:xfrm>
            <a:off x="518050" y="3802125"/>
            <a:ext cx="8112900" cy="592200"/>
          </a:xfrm>
          <a:prstGeom prst="rect">
            <a:avLst/>
          </a:prstGeom>
          <a:solidFill>
            <a:srgbClr val="D0E0E3"/>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Again the five captions are related with the original image. All the phrases talk about a bathroom, a toilet or a sink and those are the unique elements in the image. </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136" name="Google Shape;136;p26"/>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accent2"/>
              </a:buClr>
              <a:buSzPts val="1800"/>
              <a:buAutoNum type="alphaLcParenR"/>
            </a:pPr>
            <a:r>
              <a:rPr lang="es" sz="1800">
                <a:solidFill>
                  <a:schemeClr val="accent2"/>
                </a:solidFill>
              </a:rPr>
              <a:t> Implement basic Image-to-text retrieval.</a:t>
            </a:r>
            <a:endParaRPr sz="1800">
              <a:solidFill>
                <a:schemeClr val="accent2"/>
              </a:solidFill>
            </a:endParaRPr>
          </a:p>
          <a:p>
            <a:pPr indent="0" lvl="0" marL="457200" rtl="0" algn="l">
              <a:spcBef>
                <a:spcPts val="360"/>
              </a:spcBef>
              <a:spcAft>
                <a:spcPts val="0"/>
              </a:spcAft>
              <a:buClr>
                <a:schemeClr val="dk1"/>
              </a:buClr>
              <a:buSzPts val="1100"/>
              <a:buFont typeface="Arial"/>
              <a:buNone/>
            </a:pPr>
            <a:r>
              <a:rPr lang="es" sz="100">
                <a:solidFill>
                  <a:schemeClr val="accent2"/>
                </a:solidFill>
              </a:rPr>
              <a:t> </a:t>
            </a:r>
            <a:endParaRPr sz="100">
              <a:solidFill>
                <a:schemeClr val="accent2"/>
              </a:solidFill>
            </a:endParaRPr>
          </a:p>
          <a:p>
            <a:pPr indent="-342900" lvl="0" marL="457200" rtl="0" algn="l">
              <a:spcBef>
                <a:spcPts val="360"/>
              </a:spcBef>
              <a:spcAft>
                <a:spcPts val="0"/>
              </a:spcAft>
              <a:buClr>
                <a:schemeClr val="accent2"/>
              </a:buClr>
              <a:buSzPts val="1800"/>
              <a:buAutoNum type="alphaLcParenR"/>
            </a:pPr>
            <a:r>
              <a:rPr lang="es" sz="1800">
                <a:solidFill>
                  <a:schemeClr val="accent2"/>
                </a:solidFill>
              </a:rPr>
              <a:t> Implement basic Text-to-image retrieval.</a:t>
            </a:r>
            <a:endParaRPr sz="1800">
              <a:solidFill>
                <a:schemeClr val="accent2"/>
              </a:solidFill>
            </a:endParaRPr>
          </a:p>
          <a:p>
            <a:pPr indent="0" lvl="0" marL="457200" rtl="0" algn="l">
              <a:spcBef>
                <a:spcPts val="360"/>
              </a:spcBef>
              <a:spcAft>
                <a:spcPts val="0"/>
              </a:spcAft>
              <a:buClr>
                <a:schemeClr val="dk1"/>
              </a:buClr>
              <a:buSzPts val="1100"/>
              <a:buFont typeface="Arial"/>
              <a:buNone/>
            </a:pPr>
            <a:r>
              <a:rPr lang="es" sz="100">
                <a:solidFill>
                  <a:schemeClr val="accent2"/>
                </a:solidFill>
              </a:rPr>
              <a:t> </a:t>
            </a:r>
            <a:endParaRPr sz="100">
              <a:solidFill>
                <a:schemeClr val="accent2"/>
              </a:solidFill>
            </a:endParaRPr>
          </a:p>
          <a:p>
            <a:pPr indent="-342900" lvl="0" marL="457200" rtl="0" algn="l">
              <a:spcBef>
                <a:spcPts val="360"/>
              </a:spcBef>
              <a:spcAft>
                <a:spcPts val="0"/>
              </a:spcAft>
              <a:buClr>
                <a:schemeClr val="accent2"/>
              </a:buClr>
              <a:buSzPts val="1800"/>
              <a:buAutoNum type="alphaLcParenR"/>
            </a:pPr>
            <a:r>
              <a:rPr lang="es" sz="1800">
                <a:solidFill>
                  <a:schemeClr val="accent2"/>
                </a:solidFill>
              </a:rPr>
              <a:t> Use BERT embedding as Text feature extractor. </a:t>
            </a:r>
            <a:endParaRPr sz="1800">
              <a:solidFill>
                <a:schemeClr val="accent2"/>
              </a:solidFill>
            </a:endParaRPr>
          </a:p>
          <a:p>
            <a:pPr indent="-342900" lvl="1" marL="914400" rtl="0" algn="l">
              <a:spcBef>
                <a:spcPts val="0"/>
              </a:spcBef>
              <a:spcAft>
                <a:spcPts val="0"/>
              </a:spcAft>
              <a:buClr>
                <a:schemeClr val="accent2"/>
              </a:buClr>
              <a:buSzPts val="1800"/>
              <a:buAutoNum type="romanLcParenR"/>
            </a:pPr>
            <a:r>
              <a:rPr lang="es" sz="1800">
                <a:solidFill>
                  <a:schemeClr val="accent2"/>
                </a:solidFill>
              </a:rPr>
              <a:t>Task a) using BERT</a:t>
            </a:r>
            <a:endParaRPr sz="1800">
              <a:solidFill>
                <a:schemeClr val="accent2"/>
              </a:solidFill>
            </a:endParaRPr>
          </a:p>
          <a:p>
            <a:pPr indent="-342900" lvl="1" marL="914400" rtl="0" algn="l">
              <a:spcBef>
                <a:spcPts val="0"/>
              </a:spcBef>
              <a:spcAft>
                <a:spcPts val="0"/>
              </a:spcAft>
              <a:buClr>
                <a:schemeClr val="accent2"/>
              </a:buClr>
              <a:buSzPts val="1800"/>
              <a:buAutoNum type="romanLcParenR"/>
            </a:pPr>
            <a:r>
              <a:rPr lang="es" sz="1800">
                <a:solidFill>
                  <a:schemeClr val="accent2"/>
                </a:solidFill>
              </a:rPr>
              <a:t>Task b) using BERT</a:t>
            </a:r>
            <a:endParaRPr sz="1800">
              <a:solidFill>
                <a:schemeClr val="accent2"/>
              </a:solidFill>
            </a:endParaRPr>
          </a:p>
          <a:p>
            <a:pPr indent="-342900" lvl="0" marL="457200" rtl="0" algn="l">
              <a:spcBef>
                <a:spcPts val="0"/>
              </a:spcBef>
              <a:spcAft>
                <a:spcPts val="0"/>
              </a:spcAft>
              <a:buClr>
                <a:schemeClr val="accent2"/>
              </a:buClr>
              <a:buSzPts val="1800"/>
              <a:buAutoNum type="alphaLcParenR"/>
            </a:pPr>
            <a:r>
              <a:rPr lang="es" sz="1800">
                <a:solidFill>
                  <a:schemeClr val="accent2"/>
                </a:solidFill>
              </a:rPr>
              <a:t>Summary slide</a:t>
            </a:r>
            <a:endParaRPr sz="180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44"/>
          <p:cNvPicPr preferRelativeResize="0"/>
          <p:nvPr/>
        </p:nvPicPr>
        <p:blipFill>
          <a:blip r:embed="rId3">
            <a:alphaModFix/>
          </a:blip>
          <a:stretch>
            <a:fillRect/>
          </a:stretch>
        </p:blipFill>
        <p:spPr>
          <a:xfrm>
            <a:off x="664813" y="3823571"/>
            <a:ext cx="695264" cy="964930"/>
          </a:xfrm>
          <a:prstGeom prst="rect">
            <a:avLst/>
          </a:prstGeom>
          <a:noFill/>
          <a:ln cap="flat" cmpd="sng" w="9525">
            <a:solidFill>
              <a:schemeClr val="dk1"/>
            </a:solidFill>
            <a:prstDash val="solid"/>
            <a:round/>
            <a:headEnd len="sm" w="sm" type="none"/>
            <a:tailEnd len="sm" w="sm" type="none"/>
          </a:ln>
        </p:spPr>
      </p:pic>
      <p:sp>
        <p:nvSpPr>
          <p:cNvPr id="453" name="Google Shape;453;p4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sp>
        <p:nvSpPr>
          <p:cNvPr id="454" name="Google Shape;454;p44"/>
          <p:cNvSpPr/>
          <p:nvPr/>
        </p:nvSpPr>
        <p:spPr>
          <a:xfrm>
            <a:off x="444225" y="896575"/>
            <a:ext cx="2528400" cy="375300"/>
          </a:xfrm>
          <a:prstGeom prst="roundRect">
            <a:avLst>
              <a:gd fmla="val 16667" name="adj"/>
            </a:avLst>
          </a:prstGeom>
          <a:solidFill>
            <a:srgbClr val="B7B7B7"/>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44"/>
          <p:cNvSpPr txBox="1"/>
          <p:nvPr/>
        </p:nvSpPr>
        <p:spPr>
          <a:xfrm>
            <a:off x="444225" y="869925"/>
            <a:ext cx="30120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TASK b) using BERT:</a:t>
            </a:r>
            <a:endParaRPr sz="1800">
              <a:solidFill>
                <a:schemeClr val="dk1"/>
              </a:solidFill>
            </a:endParaRPr>
          </a:p>
        </p:txBody>
      </p:sp>
      <p:pic>
        <p:nvPicPr>
          <p:cNvPr id="456" name="Google Shape;456;p44"/>
          <p:cNvPicPr preferRelativeResize="0"/>
          <p:nvPr/>
        </p:nvPicPr>
        <p:blipFill>
          <a:blip r:embed="rId4">
            <a:alphaModFix/>
          </a:blip>
          <a:stretch>
            <a:fillRect/>
          </a:stretch>
        </p:blipFill>
        <p:spPr>
          <a:xfrm>
            <a:off x="664811" y="2815235"/>
            <a:ext cx="695263" cy="902182"/>
          </a:xfrm>
          <a:prstGeom prst="rect">
            <a:avLst/>
          </a:prstGeom>
          <a:noFill/>
          <a:ln cap="flat" cmpd="sng" w="9525">
            <a:solidFill>
              <a:srgbClr val="000000"/>
            </a:solidFill>
            <a:prstDash val="solid"/>
            <a:round/>
            <a:headEnd len="sm" w="sm" type="none"/>
            <a:tailEnd len="sm" w="sm" type="none"/>
          </a:ln>
        </p:spPr>
      </p:pic>
      <p:sp>
        <p:nvSpPr>
          <p:cNvPr id="457" name="Google Shape;457;p44"/>
          <p:cNvSpPr txBox="1"/>
          <p:nvPr/>
        </p:nvSpPr>
        <p:spPr>
          <a:xfrm>
            <a:off x="379250" y="1856635"/>
            <a:ext cx="1821300" cy="69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very clean and well decorated empty bathroom'</a:t>
            </a:r>
            <a:endParaRPr sz="1100"/>
          </a:p>
        </p:txBody>
      </p:sp>
      <p:sp>
        <p:nvSpPr>
          <p:cNvPr id="458" name="Google Shape;458;p44"/>
          <p:cNvSpPr txBox="1"/>
          <p:nvPr/>
        </p:nvSpPr>
        <p:spPr>
          <a:xfrm>
            <a:off x="1232283" y="1587125"/>
            <a:ext cx="1132200" cy="300600"/>
          </a:xfrm>
          <a:prstGeom prst="rect">
            <a:avLst/>
          </a:prstGeom>
          <a:solidFill>
            <a:srgbClr val="CFE2F3"/>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Anchor caption</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459" name="Google Shape;459;p44"/>
          <p:cNvSpPr txBox="1"/>
          <p:nvPr/>
        </p:nvSpPr>
        <p:spPr>
          <a:xfrm>
            <a:off x="1178032" y="2672397"/>
            <a:ext cx="1132200" cy="300600"/>
          </a:xfrm>
          <a:prstGeom prst="rect">
            <a:avLst/>
          </a:prstGeom>
          <a:solidFill>
            <a:srgbClr val="D9EAD3"/>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rPr>
              <a:t>Positive image</a:t>
            </a:r>
            <a:endParaRPr sz="1000">
              <a:solidFill>
                <a:schemeClr val="dk1"/>
              </a:solidFill>
            </a:endParaRPr>
          </a:p>
        </p:txBody>
      </p:sp>
      <p:sp>
        <p:nvSpPr>
          <p:cNvPr id="460" name="Google Shape;460;p44"/>
          <p:cNvSpPr txBox="1"/>
          <p:nvPr/>
        </p:nvSpPr>
        <p:spPr>
          <a:xfrm>
            <a:off x="1232282" y="3758650"/>
            <a:ext cx="1132200" cy="300600"/>
          </a:xfrm>
          <a:prstGeom prst="rect">
            <a:avLst/>
          </a:prstGeom>
          <a:solidFill>
            <a:srgbClr val="F4CCCC"/>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1"/>
                </a:solidFill>
              </a:rPr>
              <a:t>Negative image</a:t>
            </a:r>
            <a:endParaRPr sz="900">
              <a:solidFill>
                <a:schemeClr val="dk1"/>
              </a:solidFill>
            </a:endParaRPr>
          </a:p>
        </p:txBody>
      </p:sp>
      <p:cxnSp>
        <p:nvCxnSpPr>
          <p:cNvPr id="461" name="Google Shape;461;p44"/>
          <p:cNvCxnSpPr>
            <a:stCxn id="456" idx="3"/>
            <a:endCxn id="462" idx="1"/>
          </p:cNvCxnSpPr>
          <p:nvPr/>
        </p:nvCxnSpPr>
        <p:spPr>
          <a:xfrm>
            <a:off x="1360074" y="3266326"/>
            <a:ext cx="1065900" cy="0"/>
          </a:xfrm>
          <a:prstGeom prst="straightConnector1">
            <a:avLst/>
          </a:prstGeom>
          <a:noFill/>
          <a:ln cap="flat" cmpd="sng" w="9525">
            <a:solidFill>
              <a:schemeClr val="dk1"/>
            </a:solidFill>
            <a:prstDash val="solid"/>
            <a:round/>
            <a:headEnd len="med" w="med" type="none"/>
            <a:tailEnd len="med" w="med" type="triangle"/>
          </a:ln>
        </p:spPr>
      </p:cxnSp>
      <p:sp>
        <p:nvSpPr>
          <p:cNvPr id="462" name="Google Shape;462;p44"/>
          <p:cNvSpPr/>
          <p:nvPr/>
        </p:nvSpPr>
        <p:spPr>
          <a:xfrm>
            <a:off x="2425982" y="3005319"/>
            <a:ext cx="6954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463" name="Google Shape;463;p44"/>
          <p:cNvSpPr/>
          <p:nvPr/>
        </p:nvSpPr>
        <p:spPr>
          <a:xfrm>
            <a:off x="2425978" y="1965596"/>
            <a:ext cx="6954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b="1" lang="es" sz="900"/>
              <a:t>TOKEN-</a:t>
            </a:r>
            <a:endParaRPr b="1" sz="900"/>
          </a:p>
          <a:p>
            <a:pPr indent="0" lvl="0" marL="0" rtl="0" algn="ctr">
              <a:spcBef>
                <a:spcPts val="0"/>
              </a:spcBef>
              <a:spcAft>
                <a:spcPts val="0"/>
              </a:spcAft>
              <a:buNone/>
            </a:pPr>
            <a:r>
              <a:rPr b="1" lang="es" sz="900"/>
              <a:t>IZER</a:t>
            </a:r>
            <a:endParaRPr sz="900"/>
          </a:p>
        </p:txBody>
      </p:sp>
      <p:sp>
        <p:nvSpPr>
          <p:cNvPr id="464" name="Google Shape;464;p44"/>
          <p:cNvSpPr/>
          <p:nvPr/>
        </p:nvSpPr>
        <p:spPr>
          <a:xfrm>
            <a:off x="4640554" y="1965596"/>
            <a:ext cx="6543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700"/>
              <a:t>Aggregate N using </a:t>
            </a:r>
            <a:r>
              <a:rPr b="1" lang="es" sz="700"/>
              <a:t>average pooling</a:t>
            </a:r>
            <a:endParaRPr b="1" sz="700"/>
          </a:p>
        </p:txBody>
      </p:sp>
      <p:sp>
        <p:nvSpPr>
          <p:cNvPr id="465" name="Google Shape;465;p44"/>
          <p:cNvSpPr/>
          <p:nvPr/>
        </p:nvSpPr>
        <p:spPr>
          <a:xfrm>
            <a:off x="4951284" y="3006855"/>
            <a:ext cx="6543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Activation</a:t>
            </a:r>
            <a:endParaRPr sz="800"/>
          </a:p>
          <a:p>
            <a:pPr indent="0" lvl="0" marL="0" rtl="0" algn="ctr">
              <a:spcBef>
                <a:spcPts val="0"/>
              </a:spcBef>
              <a:spcAft>
                <a:spcPts val="0"/>
              </a:spcAft>
              <a:buNone/>
            </a:pPr>
            <a:r>
              <a:rPr lang="es" sz="900"/>
              <a:t>ReLU</a:t>
            </a:r>
            <a:endParaRPr sz="900"/>
          </a:p>
        </p:txBody>
      </p:sp>
      <p:sp>
        <p:nvSpPr>
          <p:cNvPr id="466" name="Google Shape;466;p44"/>
          <p:cNvSpPr/>
          <p:nvPr/>
        </p:nvSpPr>
        <p:spPr>
          <a:xfrm>
            <a:off x="6154744" y="1965600"/>
            <a:ext cx="6093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700"/>
              <a:t>Activation</a:t>
            </a:r>
            <a:endParaRPr sz="700"/>
          </a:p>
          <a:p>
            <a:pPr indent="0" lvl="0" marL="0" rtl="0" algn="ctr">
              <a:spcBef>
                <a:spcPts val="0"/>
              </a:spcBef>
              <a:spcAft>
                <a:spcPts val="0"/>
              </a:spcAft>
              <a:buNone/>
            </a:pPr>
            <a:r>
              <a:rPr lang="es" sz="900"/>
              <a:t>ReLU</a:t>
            </a:r>
            <a:endParaRPr sz="900"/>
          </a:p>
        </p:txBody>
      </p:sp>
      <p:cxnSp>
        <p:nvCxnSpPr>
          <p:cNvPr id="467" name="Google Shape;467;p44"/>
          <p:cNvCxnSpPr>
            <a:stCxn id="465" idx="3"/>
            <a:endCxn id="468" idx="1"/>
          </p:cNvCxnSpPr>
          <p:nvPr/>
        </p:nvCxnSpPr>
        <p:spPr>
          <a:xfrm>
            <a:off x="5605584" y="3267855"/>
            <a:ext cx="270900" cy="0"/>
          </a:xfrm>
          <a:prstGeom prst="straightConnector1">
            <a:avLst/>
          </a:prstGeom>
          <a:noFill/>
          <a:ln cap="flat" cmpd="sng" w="9525">
            <a:solidFill>
              <a:schemeClr val="dk1"/>
            </a:solidFill>
            <a:prstDash val="solid"/>
            <a:round/>
            <a:headEnd len="med" w="med" type="none"/>
            <a:tailEnd len="med" w="med" type="triangle"/>
          </a:ln>
        </p:spPr>
      </p:cxnSp>
      <p:cxnSp>
        <p:nvCxnSpPr>
          <p:cNvPr id="469" name="Google Shape;469;p44"/>
          <p:cNvCxnSpPr>
            <a:stCxn id="466" idx="3"/>
            <a:endCxn id="470" idx="1"/>
          </p:cNvCxnSpPr>
          <p:nvPr/>
        </p:nvCxnSpPr>
        <p:spPr>
          <a:xfrm>
            <a:off x="6764044" y="2226600"/>
            <a:ext cx="125400" cy="0"/>
          </a:xfrm>
          <a:prstGeom prst="straightConnector1">
            <a:avLst/>
          </a:prstGeom>
          <a:noFill/>
          <a:ln cap="flat" cmpd="sng" w="9525">
            <a:solidFill>
              <a:schemeClr val="dk1"/>
            </a:solidFill>
            <a:prstDash val="solid"/>
            <a:round/>
            <a:headEnd len="med" w="med" type="none"/>
            <a:tailEnd len="med" w="med" type="triangle"/>
          </a:ln>
        </p:spPr>
      </p:cxnSp>
      <p:sp>
        <p:nvSpPr>
          <p:cNvPr id="471" name="Google Shape;471;p44"/>
          <p:cNvSpPr/>
          <p:nvPr/>
        </p:nvSpPr>
        <p:spPr>
          <a:xfrm rot="-5400000">
            <a:off x="7351803" y="2921584"/>
            <a:ext cx="1468233" cy="609554"/>
          </a:xfrm>
          <a:prstGeom prst="flowChartManualOperation">
            <a:avLst/>
          </a:prstGeom>
          <a:solidFill>
            <a:srgbClr val="D0E0E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Triplet Loss</a:t>
            </a:r>
            <a:endParaRPr/>
          </a:p>
        </p:txBody>
      </p:sp>
      <p:sp>
        <p:nvSpPr>
          <p:cNvPr id="472" name="Google Shape;472;p44"/>
          <p:cNvSpPr/>
          <p:nvPr/>
        </p:nvSpPr>
        <p:spPr>
          <a:xfrm>
            <a:off x="8415382" y="3127745"/>
            <a:ext cx="336000" cy="197100"/>
          </a:xfrm>
          <a:prstGeom prst="rightArrow">
            <a:avLst>
              <a:gd fmla="val 50000" name="adj1"/>
              <a:gd fmla="val 50000" name="adj2"/>
            </a:avLst>
          </a:prstGeom>
          <a:solidFill>
            <a:srgbClr val="287D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44"/>
          <p:cNvSpPr/>
          <p:nvPr/>
        </p:nvSpPr>
        <p:spPr>
          <a:xfrm>
            <a:off x="6772699" y="3758650"/>
            <a:ext cx="1617900" cy="696600"/>
          </a:xfrm>
          <a:prstGeom prst="bentUpArrow">
            <a:avLst>
              <a:gd fmla="val 12268" name="adj1"/>
              <a:gd fmla="val 22081" name="adj2"/>
              <a:gd fmla="val 27067"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44"/>
          <p:cNvSpPr/>
          <p:nvPr/>
        </p:nvSpPr>
        <p:spPr>
          <a:xfrm flipH="1" rot="10800000">
            <a:off x="7670102" y="2131027"/>
            <a:ext cx="720600" cy="585600"/>
          </a:xfrm>
          <a:prstGeom prst="bentUpArrow">
            <a:avLst>
              <a:gd fmla="val 15516"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4"/>
          <p:cNvSpPr/>
          <p:nvPr/>
        </p:nvSpPr>
        <p:spPr>
          <a:xfrm>
            <a:off x="6785494" y="3153827"/>
            <a:ext cx="971100" cy="145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44"/>
          <p:cNvSpPr/>
          <p:nvPr/>
        </p:nvSpPr>
        <p:spPr>
          <a:xfrm>
            <a:off x="3929343" y="1965596"/>
            <a:ext cx="6954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BERT</a:t>
            </a:r>
            <a:endParaRPr b="1" sz="900"/>
          </a:p>
          <a:p>
            <a:pPr indent="0" lvl="0" marL="0" rtl="0" algn="ctr">
              <a:spcBef>
                <a:spcPts val="0"/>
              </a:spcBef>
              <a:spcAft>
                <a:spcPts val="0"/>
              </a:spcAft>
              <a:buNone/>
            </a:pPr>
            <a:r>
              <a:rPr lang="es" sz="900"/>
              <a:t>MODEL</a:t>
            </a:r>
            <a:endParaRPr sz="900"/>
          </a:p>
          <a:p>
            <a:pPr indent="0" lvl="0" marL="0" rtl="0" algn="ctr">
              <a:spcBef>
                <a:spcPts val="0"/>
              </a:spcBef>
              <a:spcAft>
                <a:spcPts val="0"/>
              </a:spcAft>
              <a:buNone/>
            </a:pPr>
            <a:r>
              <a:rPr lang="es" sz="900"/>
              <a:t>(N, </a:t>
            </a:r>
            <a:r>
              <a:rPr b="1" lang="es" sz="900"/>
              <a:t>768</a:t>
            </a:r>
            <a:r>
              <a:rPr lang="es" sz="900"/>
              <a:t>)</a:t>
            </a:r>
            <a:endParaRPr sz="900"/>
          </a:p>
        </p:txBody>
      </p:sp>
      <p:sp>
        <p:nvSpPr>
          <p:cNvPr id="477" name="Google Shape;477;p44"/>
          <p:cNvSpPr/>
          <p:nvPr/>
        </p:nvSpPr>
        <p:spPr>
          <a:xfrm>
            <a:off x="3178217" y="1965596"/>
            <a:ext cx="6954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600"/>
              <a:t>BERT</a:t>
            </a:r>
            <a:endParaRPr b="1" sz="600"/>
          </a:p>
          <a:p>
            <a:pPr indent="0" lvl="0" marL="0" rtl="0" algn="ctr">
              <a:spcBef>
                <a:spcPts val="0"/>
              </a:spcBef>
              <a:spcAft>
                <a:spcPts val="0"/>
              </a:spcAft>
              <a:buNone/>
            </a:pPr>
            <a:r>
              <a:rPr b="1" lang="es" sz="600"/>
              <a:t>ATTENTION</a:t>
            </a:r>
            <a:endParaRPr b="1" sz="600"/>
          </a:p>
          <a:p>
            <a:pPr indent="0" lvl="0" marL="0" rtl="0" algn="ctr">
              <a:spcBef>
                <a:spcPts val="0"/>
              </a:spcBef>
              <a:spcAft>
                <a:spcPts val="0"/>
              </a:spcAft>
              <a:buNone/>
            </a:pPr>
            <a:r>
              <a:rPr b="1" lang="es" sz="600"/>
              <a:t>MASK</a:t>
            </a:r>
            <a:endParaRPr b="1" sz="600"/>
          </a:p>
        </p:txBody>
      </p:sp>
      <p:sp>
        <p:nvSpPr>
          <p:cNvPr id="470" name="Google Shape;470;p44"/>
          <p:cNvSpPr/>
          <p:nvPr/>
        </p:nvSpPr>
        <p:spPr>
          <a:xfrm>
            <a:off x="6889567" y="1965596"/>
            <a:ext cx="7299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a:t>
            </a:r>
            <a:r>
              <a:rPr lang="es" sz="900"/>
              <a:t> </a:t>
            </a:r>
            <a:endParaRPr sz="900"/>
          </a:p>
          <a:p>
            <a:pPr indent="0" lvl="0" marL="0" rtl="0" algn="ctr">
              <a:spcBef>
                <a:spcPts val="0"/>
              </a:spcBef>
              <a:spcAft>
                <a:spcPts val="0"/>
              </a:spcAft>
              <a:buNone/>
            </a:pPr>
            <a:r>
              <a:rPr lang="es" sz="900"/>
              <a:t>(</a:t>
            </a:r>
            <a:r>
              <a:rPr b="1" lang="es" sz="900"/>
              <a:t>512</a:t>
            </a:r>
            <a:r>
              <a:rPr lang="es" sz="900"/>
              <a:t>,</a:t>
            </a:r>
            <a:r>
              <a:rPr b="1" lang="es" sz="900"/>
              <a:t>256</a:t>
            </a:r>
            <a:r>
              <a:rPr lang="es" sz="900"/>
              <a:t>)</a:t>
            </a:r>
            <a:endParaRPr sz="900"/>
          </a:p>
        </p:txBody>
      </p:sp>
      <p:sp>
        <p:nvSpPr>
          <p:cNvPr id="478" name="Google Shape;478;p44"/>
          <p:cNvSpPr/>
          <p:nvPr/>
        </p:nvSpPr>
        <p:spPr>
          <a:xfrm>
            <a:off x="5905257" y="3005267"/>
            <a:ext cx="7977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 </a:t>
            </a:r>
            <a:endParaRPr sz="800"/>
          </a:p>
          <a:p>
            <a:pPr indent="0" lvl="0" marL="0" rtl="0" algn="ctr">
              <a:spcBef>
                <a:spcPts val="0"/>
              </a:spcBef>
              <a:spcAft>
                <a:spcPts val="0"/>
              </a:spcAft>
              <a:buNone/>
            </a:pPr>
            <a:r>
              <a:rPr lang="es" sz="800"/>
              <a:t>(</a:t>
            </a:r>
            <a:r>
              <a:rPr b="1" lang="es" sz="800"/>
              <a:t>512</a:t>
            </a:r>
            <a:r>
              <a:rPr lang="es" sz="800"/>
              <a:t>,</a:t>
            </a:r>
            <a:r>
              <a:rPr b="1" lang="es" sz="800"/>
              <a:t>256</a:t>
            </a:r>
            <a:r>
              <a:rPr lang="es" sz="800"/>
              <a:t>)</a:t>
            </a:r>
            <a:endParaRPr sz="800"/>
          </a:p>
        </p:txBody>
      </p:sp>
      <p:sp>
        <p:nvSpPr>
          <p:cNvPr id="479" name="Google Shape;479;p44"/>
          <p:cNvSpPr/>
          <p:nvPr/>
        </p:nvSpPr>
        <p:spPr>
          <a:xfrm>
            <a:off x="5359931" y="1968748"/>
            <a:ext cx="7299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a:t>
            </a:r>
            <a:r>
              <a:rPr lang="es" sz="900"/>
              <a:t> </a:t>
            </a:r>
            <a:endParaRPr sz="900"/>
          </a:p>
          <a:p>
            <a:pPr indent="0" lvl="0" marL="0" rtl="0" algn="ctr">
              <a:spcBef>
                <a:spcPts val="0"/>
              </a:spcBef>
              <a:spcAft>
                <a:spcPts val="0"/>
              </a:spcAft>
              <a:buNone/>
            </a:pPr>
            <a:r>
              <a:rPr lang="es" sz="900"/>
              <a:t>(</a:t>
            </a:r>
            <a:r>
              <a:rPr b="1" lang="es" sz="900"/>
              <a:t>768</a:t>
            </a:r>
            <a:r>
              <a:rPr lang="es" sz="900"/>
              <a:t>,</a:t>
            </a:r>
            <a:r>
              <a:rPr b="1" lang="es" sz="900"/>
              <a:t>512</a:t>
            </a:r>
            <a:r>
              <a:rPr lang="es" sz="900"/>
              <a:t>)</a:t>
            </a:r>
            <a:endParaRPr sz="900"/>
          </a:p>
        </p:txBody>
      </p:sp>
      <p:sp>
        <p:nvSpPr>
          <p:cNvPr id="480" name="Google Shape;480;p44"/>
          <p:cNvSpPr/>
          <p:nvPr/>
        </p:nvSpPr>
        <p:spPr>
          <a:xfrm>
            <a:off x="3637511" y="3005309"/>
            <a:ext cx="7977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 </a:t>
            </a:r>
            <a:endParaRPr sz="800"/>
          </a:p>
          <a:p>
            <a:pPr indent="0" lvl="0" marL="0" rtl="0" algn="ctr">
              <a:spcBef>
                <a:spcPts val="0"/>
              </a:spcBef>
              <a:spcAft>
                <a:spcPts val="0"/>
              </a:spcAft>
              <a:buNone/>
            </a:pPr>
            <a:r>
              <a:rPr lang="es" sz="800"/>
              <a:t>(4096, </a:t>
            </a:r>
            <a:r>
              <a:rPr b="1" lang="es" sz="800"/>
              <a:t>512</a:t>
            </a:r>
            <a:r>
              <a:rPr lang="es" sz="800"/>
              <a:t>)</a:t>
            </a:r>
            <a:endParaRPr sz="800"/>
          </a:p>
        </p:txBody>
      </p:sp>
      <p:cxnSp>
        <p:nvCxnSpPr>
          <p:cNvPr id="481" name="Google Shape;481;p44"/>
          <p:cNvCxnSpPr>
            <a:endCxn id="463" idx="1"/>
          </p:cNvCxnSpPr>
          <p:nvPr/>
        </p:nvCxnSpPr>
        <p:spPr>
          <a:xfrm>
            <a:off x="2252278" y="2200496"/>
            <a:ext cx="173700" cy="261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44"/>
          <p:cNvCxnSpPr>
            <a:stCxn id="457" idx="3"/>
            <a:endCxn id="463" idx="1"/>
          </p:cNvCxnSpPr>
          <p:nvPr/>
        </p:nvCxnSpPr>
        <p:spPr>
          <a:xfrm>
            <a:off x="2200550" y="2202985"/>
            <a:ext cx="225300" cy="23700"/>
          </a:xfrm>
          <a:prstGeom prst="straightConnector1">
            <a:avLst/>
          </a:prstGeom>
          <a:noFill/>
          <a:ln cap="flat" cmpd="sng" w="9525">
            <a:solidFill>
              <a:schemeClr val="dk1"/>
            </a:solidFill>
            <a:prstDash val="solid"/>
            <a:round/>
            <a:headEnd len="med" w="med" type="none"/>
            <a:tailEnd len="med" w="med" type="triangle"/>
          </a:ln>
        </p:spPr>
      </p:cxnSp>
      <p:cxnSp>
        <p:nvCxnSpPr>
          <p:cNvPr id="483" name="Google Shape;483;p44"/>
          <p:cNvCxnSpPr>
            <a:stCxn id="462" idx="3"/>
            <a:endCxn id="480" idx="1"/>
          </p:cNvCxnSpPr>
          <p:nvPr/>
        </p:nvCxnSpPr>
        <p:spPr>
          <a:xfrm>
            <a:off x="3121382" y="3266319"/>
            <a:ext cx="516000" cy="0"/>
          </a:xfrm>
          <a:prstGeom prst="straightConnector1">
            <a:avLst/>
          </a:prstGeom>
          <a:noFill/>
          <a:ln cap="flat" cmpd="sng" w="9525">
            <a:solidFill>
              <a:schemeClr val="dk1"/>
            </a:solidFill>
            <a:prstDash val="solid"/>
            <a:round/>
            <a:headEnd len="med" w="med" type="none"/>
            <a:tailEnd len="med" w="med" type="triangle"/>
          </a:ln>
        </p:spPr>
      </p:cxnSp>
      <p:cxnSp>
        <p:nvCxnSpPr>
          <p:cNvPr id="484" name="Google Shape;484;p44"/>
          <p:cNvCxnSpPr>
            <a:stCxn id="480" idx="3"/>
            <a:endCxn id="465" idx="1"/>
          </p:cNvCxnSpPr>
          <p:nvPr/>
        </p:nvCxnSpPr>
        <p:spPr>
          <a:xfrm>
            <a:off x="4435211" y="3266309"/>
            <a:ext cx="516000" cy="1500"/>
          </a:xfrm>
          <a:prstGeom prst="straightConnector1">
            <a:avLst/>
          </a:prstGeom>
          <a:noFill/>
          <a:ln cap="flat" cmpd="sng" w="9525">
            <a:solidFill>
              <a:schemeClr val="dk1"/>
            </a:solidFill>
            <a:prstDash val="solid"/>
            <a:round/>
            <a:headEnd len="med" w="med" type="none"/>
            <a:tailEnd len="med" w="med" type="triangle"/>
          </a:ln>
        </p:spPr>
      </p:cxnSp>
      <p:cxnSp>
        <p:nvCxnSpPr>
          <p:cNvPr id="485" name="Google Shape;485;p44"/>
          <p:cNvCxnSpPr>
            <a:endCxn id="486" idx="1"/>
          </p:cNvCxnSpPr>
          <p:nvPr/>
        </p:nvCxnSpPr>
        <p:spPr>
          <a:xfrm>
            <a:off x="1401373" y="4394688"/>
            <a:ext cx="1065900" cy="0"/>
          </a:xfrm>
          <a:prstGeom prst="straightConnector1">
            <a:avLst/>
          </a:prstGeom>
          <a:noFill/>
          <a:ln cap="flat" cmpd="sng" w="9525">
            <a:solidFill>
              <a:schemeClr val="dk1"/>
            </a:solidFill>
            <a:prstDash val="solid"/>
            <a:round/>
            <a:headEnd len="med" w="med" type="none"/>
            <a:tailEnd len="med" w="med" type="triangle"/>
          </a:ln>
        </p:spPr>
      </p:cxnSp>
      <p:sp>
        <p:nvSpPr>
          <p:cNvPr id="486" name="Google Shape;486;p44"/>
          <p:cNvSpPr/>
          <p:nvPr/>
        </p:nvSpPr>
        <p:spPr>
          <a:xfrm>
            <a:off x="2467273" y="4133688"/>
            <a:ext cx="6954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487" name="Google Shape;487;p44"/>
          <p:cNvSpPr/>
          <p:nvPr/>
        </p:nvSpPr>
        <p:spPr>
          <a:xfrm>
            <a:off x="4992574" y="4135224"/>
            <a:ext cx="6543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Activation</a:t>
            </a:r>
            <a:endParaRPr sz="800"/>
          </a:p>
          <a:p>
            <a:pPr indent="0" lvl="0" marL="0" rtl="0" algn="ctr">
              <a:spcBef>
                <a:spcPts val="0"/>
              </a:spcBef>
              <a:spcAft>
                <a:spcPts val="0"/>
              </a:spcAft>
              <a:buNone/>
            </a:pPr>
            <a:r>
              <a:rPr lang="es" sz="900"/>
              <a:t>ReLU</a:t>
            </a:r>
            <a:endParaRPr sz="900"/>
          </a:p>
        </p:txBody>
      </p:sp>
      <p:cxnSp>
        <p:nvCxnSpPr>
          <p:cNvPr id="488" name="Google Shape;488;p44"/>
          <p:cNvCxnSpPr>
            <a:stCxn id="487" idx="3"/>
          </p:cNvCxnSpPr>
          <p:nvPr/>
        </p:nvCxnSpPr>
        <p:spPr>
          <a:xfrm>
            <a:off x="5646874" y="4396224"/>
            <a:ext cx="270900" cy="0"/>
          </a:xfrm>
          <a:prstGeom prst="straightConnector1">
            <a:avLst/>
          </a:prstGeom>
          <a:noFill/>
          <a:ln cap="flat" cmpd="sng" w="9525">
            <a:solidFill>
              <a:schemeClr val="dk1"/>
            </a:solidFill>
            <a:prstDash val="solid"/>
            <a:round/>
            <a:headEnd len="med" w="med" type="none"/>
            <a:tailEnd len="med" w="med" type="triangle"/>
          </a:ln>
        </p:spPr>
      </p:cxnSp>
      <p:sp>
        <p:nvSpPr>
          <p:cNvPr id="489" name="Google Shape;489;p44"/>
          <p:cNvSpPr/>
          <p:nvPr/>
        </p:nvSpPr>
        <p:spPr>
          <a:xfrm>
            <a:off x="5946547" y="4133636"/>
            <a:ext cx="7977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 </a:t>
            </a:r>
            <a:endParaRPr sz="800"/>
          </a:p>
          <a:p>
            <a:pPr indent="0" lvl="0" marL="0" rtl="0" algn="ctr">
              <a:spcBef>
                <a:spcPts val="0"/>
              </a:spcBef>
              <a:spcAft>
                <a:spcPts val="0"/>
              </a:spcAft>
              <a:buNone/>
            </a:pPr>
            <a:r>
              <a:rPr lang="es" sz="800"/>
              <a:t>(</a:t>
            </a:r>
            <a:r>
              <a:rPr b="1" lang="es" sz="800"/>
              <a:t>512</a:t>
            </a:r>
            <a:r>
              <a:rPr lang="es" sz="800"/>
              <a:t>,</a:t>
            </a:r>
            <a:r>
              <a:rPr b="1" lang="es" sz="800"/>
              <a:t>256</a:t>
            </a:r>
            <a:r>
              <a:rPr lang="es" sz="800"/>
              <a:t>)</a:t>
            </a:r>
            <a:endParaRPr sz="800"/>
          </a:p>
        </p:txBody>
      </p:sp>
      <p:sp>
        <p:nvSpPr>
          <p:cNvPr id="490" name="Google Shape;490;p44"/>
          <p:cNvSpPr/>
          <p:nvPr/>
        </p:nvSpPr>
        <p:spPr>
          <a:xfrm>
            <a:off x="3678802" y="4133678"/>
            <a:ext cx="797700" cy="5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t>Embedding Layer </a:t>
            </a:r>
            <a:endParaRPr sz="800"/>
          </a:p>
          <a:p>
            <a:pPr indent="0" lvl="0" marL="0" rtl="0" algn="ctr">
              <a:spcBef>
                <a:spcPts val="0"/>
              </a:spcBef>
              <a:spcAft>
                <a:spcPts val="0"/>
              </a:spcAft>
              <a:buNone/>
            </a:pPr>
            <a:r>
              <a:rPr lang="es" sz="800"/>
              <a:t>(4096, </a:t>
            </a:r>
            <a:r>
              <a:rPr b="1" lang="es" sz="800"/>
              <a:t>512</a:t>
            </a:r>
            <a:r>
              <a:rPr lang="es" sz="800"/>
              <a:t>)</a:t>
            </a:r>
            <a:endParaRPr sz="800"/>
          </a:p>
        </p:txBody>
      </p:sp>
      <p:cxnSp>
        <p:nvCxnSpPr>
          <p:cNvPr id="491" name="Google Shape;491;p44"/>
          <p:cNvCxnSpPr>
            <a:stCxn id="486" idx="3"/>
            <a:endCxn id="490" idx="1"/>
          </p:cNvCxnSpPr>
          <p:nvPr/>
        </p:nvCxnSpPr>
        <p:spPr>
          <a:xfrm>
            <a:off x="3162673" y="4394688"/>
            <a:ext cx="516000" cy="0"/>
          </a:xfrm>
          <a:prstGeom prst="straightConnector1">
            <a:avLst/>
          </a:prstGeom>
          <a:noFill/>
          <a:ln cap="flat" cmpd="sng" w="9525">
            <a:solidFill>
              <a:schemeClr val="dk1"/>
            </a:solidFill>
            <a:prstDash val="solid"/>
            <a:round/>
            <a:headEnd len="med" w="med" type="none"/>
            <a:tailEnd len="med" w="med" type="triangle"/>
          </a:ln>
        </p:spPr>
      </p:cxnSp>
      <p:cxnSp>
        <p:nvCxnSpPr>
          <p:cNvPr id="492" name="Google Shape;492;p44"/>
          <p:cNvCxnSpPr>
            <a:stCxn id="490" idx="3"/>
            <a:endCxn id="487" idx="1"/>
          </p:cNvCxnSpPr>
          <p:nvPr/>
        </p:nvCxnSpPr>
        <p:spPr>
          <a:xfrm>
            <a:off x="4476502" y="4394678"/>
            <a:ext cx="516000" cy="15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pic>
        <p:nvPicPr>
          <p:cNvPr id="498" name="Google Shape;498;p45"/>
          <p:cNvPicPr preferRelativeResize="0"/>
          <p:nvPr/>
        </p:nvPicPr>
        <p:blipFill>
          <a:blip r:embed="rId3">
            <a:alphaModFix/>
          </a:blip>
          <a:stretch>
            <a:fillRect/>
          </a:stretch>
        </p:blipFill>
        <p:spPr>
          <a:xfrm>
            <a:off x="4161725" y="1804350"/>
            <a:ext cx="3514011" cy="2775725"/>
          </a:xfrm>
          <a:prstGeom prst="rect">
            <a:avLst/>
          </a:prstGeom>
          <a:noFill/>
          <a:ln>
            <a:noFill/>
          </a:ln>
        </p:spPr>
      </p:pic>
      <p:pic>
        <p:nvPicPr>
          <p:cNvPr id="499" name="Google Shape;499;p45"/>
          <p:cNvPicPr preferRelativeResize="0"/>
          <p:nvPr/>
        </p:nvPicPr>
        <p:blipFill>
          <a:blip r:embed="rId4">
            <a:alphaModFix/>
          </a:blip>
          <a:stretch>
            <a:fillRect/>
          </a:stretch>
        </p:blipFill>
        <p:spPr>
          <a:xfrm>
            <a:off x="233572" y="1804354"/>
            <a:ext cx="3356802" cy="2610633"/>
          </a:xfrm>
          <a:prstGeom prst="rect">
            <a:avLst/>
          </a:prstGeom>
          <a:noFill/>
          <a:ln>
            <a:noFill/>
          </a:ln>
        </p:spPr>
      </p:pic>
      <p:pic>
        <p:nvPicPr>
          <p:cNvPr id="500" name="Google Shape;500;p45"/>
          <p:cNvPicPr preferRelativeResize="0"/>
          <p:nvPr/>
        </p:nvPicPr>
        <p:blipFill>
          <a:blip r:embed="rId5">
            <a:alphaModFix/>
          </a:blip>
          <a:stretch>
            <a:fillRect/>
          </a:stretch>
        </p:blipFill>
        <p:spPr>
          <a:xfrm>
            <a:off x="3683317" y="3026906"/>
            <a:ext cx="332865" cy="165506"/>
          </a:xfrm>
          <a:prstGeom prst="rect">
            <a:avLst/>
          </a:prstGeom>
          <a:noFill/>
          <a:ln>
            <a:noFill/>
          </a:ln>
        </p:spPr>
      </p:pic>
      <p:sp>
        <p:nvSpPr>
          <p:cNvPr id="501" name="Google Shape;501;p45"/>
          <p:cNvSpPr/>
          <p:nvPr/>
        </p:nvSpPr>
        <p:spPr>
          <a:xfrm>
            <a:off x="382825" y="711200"/>
            <a:ext cx="8641800" cy="8118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45"/>
          <p:cNvSpPr txBox="1"/>
          <p:nvPr/>
        </p:nvSpPr>
        <p:spPr>
          <a:xfrm>
            <a:off x="382825" y="684500"/>
            <a:ext cx="88737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embedding layers were trained in 1 epoch, using the entire train set. The used batch size was 32, </a:t>
            </a:r>
            <a:endParaRPr sz="1300">
              <a:solidFill>
                <a:schemeClr val="dk1"/>
              </a:solidFill>
            </a:endParaRPr>
          </a:p>
          <a:p>
            <a:pPr indent="0" lvl="0" marL="0" rtl="0" algn="l">
              <a:spcBef>
                <a:spcPts val="0"/>
              </a:spcBef>
              <a:spcAft>
                <a:spcPts val="0"/>
              </a:spcAft>
              <a:buNone/>
            </a:pPr>
            <a:r>
              <a:rPr lang="es" sz="1300">
                <a:solidFill>
                  <a:schemeClr val="dk1"/>
                </a:solidFill>
              </a:rPr>
              <a:t>and </a:t>
            </a:r>
            <a:r>
              <a:rPr i="1" lang="es" sz="1300">
                <a:solidFill>
                  <a:schemeClr val="dk1"/>
                </a:solidFill>
              </a:rPr>
              <a:t>Adam</a:t>
            </a:r>
            <a:r>
              <a:rPr lang="es" sz="1300">
                <a:solidFill>
                  <a:schemeClr val="dk1"/>
                </a:solidFill>
              </a:rPr>
              <a:t> was employed as optimizer. The triplet loss’ parameters were the following: </a:t>
            </a:r>
            <a:r>
              <a:rPr i="1" lang="es" sz="1300">
                <a:solidFill>
                  <a:schemeClr val="dk1"/>
                </a:solidFill>
              </a:rPr>
              <a:t>margin=0.5 , p=2.</a:t>
            </a:r>
            <a:r>
              <a:rPr lang="es" sz="1300">
                <a:solidFill>
                  <a:schemeClr val="dk1"/>
                </a:solidFill>
              </a:rPr>
              <a:t> </a:t>
            </a:r>
            <a:endParaRPr sz="1300">
              <a:solidFill>
                <a:schemeClr val="dk1"/>
              </a:solidFill>
            </a:endParaRPr>
          </a:p>
          <a:p>
            <a:pPr indent="0" lvl="0" marL="0" rtl="0" algn="l">
              <a:spcBef>
                <a:spcPts val="0"/>
              </a:spcBef>
              <a:spcAft>
                <a:spcPts val="0"/>
              </a:spcAft>
              <a:buNone/>
            </a:pPr>
            <a:r>
              <a:rPr b="1" lang="es" sz="1300">
                <a:solidFill>
                  <a:schemeClr val="dk1"/>
                </a:solidFill>
              </a:rPr>
              <a:t>Train time     : </a:t>
            </a:r>
            <a:r>
              <a:rPr lang="es" sz="1300">
                <a:solidFill>
                  <a:schemeClr val="dk1"/>
                </a:solidFill>
              </a:rPr>
              <a:t>6</a:t>
            </a:r>
            <a:r>
              <a:rPr lang="es" sz="1300">
                <a:solidFill>
                  <a:schemeClr val="dk1"/>
                </a:solidFill>
              </a:rPr>
              <a:t> hours and 14 minutes, using a RTX 3090). Final loss value: 0.091 (0.075 in task </a:t>
            </a:r>
            <a:r>
              <a:rPr i="1" lang="es" sz="1300">
                <a:solidFill>
                  <a:schemeClr val="dk1"/>
                </a:solidFill>
              </a:rPr>
              <a:t>b)</a:t>
            </a:r>
            <a:r>
              <a:rPr lang="es" sz="1300">
                <a:solidFill>
                  <a:schemeClr val="dk1"/>
                </a:solidFill>
              </a:rPr>
              <a:t> using 4 epochs).</a:t>
            </a:r>
            <a:endParaRPr sz="1300">
              <a:solidFill>
                <a:schemeClr val="dk1"/>
              </a:solidFill>
            </a:endParaRPr>
          </a:p>
          <a:p>
            <a:pPr indent="0" lvl="0" marL="0" rtl="0" algn="l">
              <a:spcBef>
                <a:spcPts val="0"/>
              </a:spcBef>
              <a:spcAft>
                <a:spcPts val="0"/>
              </a:spcAft>
              <a:buNone/>
            </a:pPr>
            <a:r>
              <a:t/>
            </a:r>
            <a:endParaRPr>
              <a:solidFill>
                <a:schemeClr val="dk1"/>
              </a:solidFill>
            </a:endParaRPr>
          </a:p>
        </p:txBody>
      </p:sp>
      <p:pic>
        <p:nvPicPr>
          <p:cNvPr id="503" name="Google Shape;503;p45"/>
          <p:cNvPicPr preferRelativeResize="0"/>
          <p:nvPr/>
        </p:nvPicPr>
        <p:blipFill>
          <a:blip r:embed="rId6">
            <a:alphaModFix/>
          </a:blip>
          <a:stretch>
            <a:fillRect/>
          </a:stretch>
        </p:blipFill>
        <p:spPr>
          <a:xfrm>
            <a:off x="1277250" y="1194625"/>
            <a:ext cx="255000" cy="25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6"/>
          <p:cNvPicPr preferRelativeResize="0"/>
          <p:nvPr/>
        </p:nvPicPr>
        <p:blipFill>
          <a:blip r:embed="rId3">
            <a:alphaModFix/>
          </a:blip>
          <a:stretch>
            <a:fillRect/>
          </a:stretch>
        </p:blipFill>
        <p:spPr>
          <a:xfrm>
            <a:off x="749000" y="704613"/>
            <a:ext cx="3823000" cy="3734269"/>
          </a:xfrm>
          <a:prstGeom prst="rect">
            <a:avLst/>
          </a:prstGeom>
          <a:noFill/>
          <a:ln>
            <a:noFill/>
          </a:ln>
        </p:spPr>
      </p:pic>
      <p:sp>
        <p:nvSpPr>
          <p:cNvPr id="509" name="Google Shape;509;p4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Task (c): Use BERT embedding as Text feature extractor.</a:t>
            </a:r>
            <a:endParaRPr/>
          </a:p>
        </p:txBody>
      </p:sp>
      <p:sp>
        <p:nvSpPr>
          <p:cNvPr id="510" name="Google Shape;510;p46"/>
          <p:cNvSpPr txBox="1"/>
          <p:nvPr/>
        </p:nvSpPr>
        <p:spPr>
          <a:xfrm>
            <a:off x="5277475" y="1069300"/>
            <a:ext cx="3536400" cy="2795100"/>
          </a:xfrm>
          <a:prstGeom prst="rect">
            <a:avLst/>
          </a:prstGeom>
          <a:solidFill>
            <a:srgbClr val="D0E0E3"/>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Not so good results when working with </a:t>
            </a:r>
            <a:r>
              <a:rPr i="1" lang="es" sz="1200">
                <a:solidFill>
                  <a:schemeClr val="dk1"/>
                </a:solidFill>
              </a:rPr>
              <a:t>task b)</a:t>
            </a:r>
            <a:r>
              <a:rPr lang="es"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s" sz="1200">
                <a:solidFill>
                  <a:schemeClr val="dk1"/>
                </a:solidFill>
              </a:rPr>
              <a:t>The image on the left contains a man </a:t>
            </a:r>
            <a:r>
              <a:rPr b="1" lang="es" sz="1200">
                <a:solidFill>
                  <a:schemeClr val="dk1"/>
                </a:solidFill>
              </a:rPr>
              <a:t>staring at the phone.</a:t>
            </a:r>
            <a:endParaRPr b="1" sz="1200">
              <a:solidFill>
                <a:schemeClr val="dk1"/>
              </a:solidFill>
            </a:endParaRPr>
          </a:p>
          <a:p>
            <a:pPr indent="0" lvl="0" marL="0" rtl="0" algn="l">
              <a:spcBef>
                <a:spcPts val="0"/>
              </a:spcBef>
              <a:spcAft>
                <a:spcPts val="0"/>
              </a:spcAft>
              <a:buNone/>
            </a:pPr>
            <a:r>
              <a:rPr lang="es" sz="1200">
                <a:solidFill>
                  <a:schemeClr val="dk1"/>
                </a:solidFill>
              </a:rPr>
              <a:t>The image on the middle contains </a:t>
            </a:r>
            <a:r>
              <a:rPr b="1" lang="es" sz="1200">
                <a:solidFill>
                  <a:schemeClr val="dk1"/>
                </a:solidFill>
              </a:rPr>
              <a:t>a group of people</a:t>
            </a:r>
            <a:r>
              <a:rPr lang="es" sz="1200">
                <a:solidFill>
                  <a:schemeClr val="dk1"/>
                </a:solidFill>
              </a:rPr>
              <a:t>.</a:t>
            </a:r>
            <a:endParaRPr sz="1200">
              <a:solidFill>
                <a:schemeClr val="dk1"/>
              </a:solidFill>
            </a:endParaRPr>
          </a:p>
          <a:p>
            <a:pPr indent="0" lvl="0" marL="0" rtl="0" algn="l">
              <a:spcBef>
                <a:spcPts val="0"/>
              </a:spcBef>
              <a:spcAft>
                <a:spcPts val="0"/>
              </a:spcAft>
              <a:buNone/>
            </a:pPr>
            <a:r>
              <a:rPr lang="es" sz="1200">
                <a:solidFill>
                  <a:schemeClr val="dk1"/>
                </a:solidFill>
              </a:rPr>
              <a:t>The image on the right contains </a:t>
            </a:r>
            <a:r>
              <a:rPr b="1" lang="es" sz="1200">
                <a:solidFill>
                  <a:schemeClr val="dk1"/>
                </a:solidFill>
              </a:rPr>
              <a:t>electronics</a:t>
            </a:r>
            <a:r>
              <a:rPr lang="es" sz="1200">
                <a:solidFill>
                  <a:schemeClr val="dk1"/>
                </a:solidFill>
              </a:rPr>
              <a:t>, which is related to phones.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s" sz="1200">
                <a:solidFill>
                  <a:schemeClr val="dk1"/>
                </a:solidFill>
              </a:rPr>
              <a:t>But even though it has some slight coincidences we do not think that the obtained results are good enough.</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7"/>
          <p:cNvSpPr/>
          <p:nvPr/>
        </p:nvSpPr>
        <p:spPr>
          <a:xfrm>
            <a:off x="370025" y="2903175"/>
            <a:ext cx="8150100" cy="479700"/>
          </a:xfrm>
          <a:prstGeom prst="roundRect">
            <a:avLst>
              <a:gd fmla="val 16667" name="adj"/>
            </a:avLst>
          </a:prstGeom>
          <a:solidFill>
            <a:srgbClr val="D0E0E3"/>
          </a:solidFill>
          <a:ln cap="flat" cmpd="sng" w="9525">
            <a:solidFill>
              <a:srgbClr val="287D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47"/>
          <p:cNvSpPr/>
          <p:nvPr/>
        </p:nvSpPr>
        <p:spPr>
          <a:xfrm>
            <a:off x="370025" y="669050"/>
            <a:ext cx="4597800" cy="962100"/>
          </a:xfrm>
          <a:prstGeom prst="roundRect">
            <a:avLst>
              <a:gd fmla="val 16667" name="adj"/>
            </a:avLst>
          </a:prstGeom>
          <a:solidFill>
            <a:srgbClr val="D0E0E3"/>
          </a:solidFill>
          <a:ln cap="flat" cmpd="sng" w="9525">
            <a:solidFill>
              <a:srgbClr val="287D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4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sz="2400">
                <a:solidFill>
                  <a:schemeClr val="accent2"/>
                </a:solidFill>
              </a:rPr>
              <a:t>Summary Slide</a:t>
            </a:r>
            <a:endParaRPr/>
          </a:p>
        </p:txBody>
      </p:sp>
      <p:pic>
        <p:nvPicPr>
          <p:cNvPr id="518" name="Google Shape;518;p47"/>
          <p:cNvPicPr preferRelativeResize="0"/>
          <p:nvPr/>
        </p:nvPicPr>
        <p:blipFill rotWithShape="1">
          <a:blip r:embed="rId3">
            <a:alphaModFix/>
          </a:blip>
          <a:srcRect b="0" l="0" r="0" t="6261"/>
          <a:stretch/>
        </p:blipFill>
        <p:spPr>
          <a:xfrm>
            <a:off x="5040875" y="459125"/>
            <a:ext cx="1866375" cy="1381925"/>
          </a:xfrm>
          <a:prstGeom prst="rect">
            <a:avLst/>
          </a:prstGeom>
          <a:noFill/>
          <a:ln cap="flat" cmpd="sng" w="9525">
            <a:solidFill>
              <a:srgbClr val="B7B7B7"/>
            </a:solidFill>
            <a:prstDash val="solid"/>
            <a:round/>
            <a:headEnd len="sm" w="sm" type="none"/>
            <a:tailEnd len="sm" w="sm" type="none"/>
          </a:ln>
        </p:spPr>
      </p:pic>
      <p:pic>
        <p:nvPicPr>
          <p:cNvPr id="519" name="Google Shape;519;p47"/>
          <p:cNvPicPr preferRelativeResize="0"/>
          <p:nvPr/>
        </p:nvPicPr>
        <p:blipFill rotWithShape="1">
          <a:blip r:embed="rId4">
            <a:alphaModFix/>
          </a:blip>
          <a:srcRect b="0" l="0" r="0" t="6261"/>
          <a:stretch/>
        </p:blipFill>
        <p:spPr>
          <a:xfrm>
            <a:off x="7177550" y="459125"/>
            <a:ext cx="1895600" cy="1381925"/>
          </a:xfrm>
          <a:prstGeom prst="rect">
            <a:avLst/>
          </a:prstGeom>
          <a:noFill/>
          <a:ln cap="flat" cmpd="sng" w="9525">
            <a:solidFill>
              <a:srgbClr val="888888"/>
            </a:solidFill>
            <a:prstDash val="solid"/>
            <a:round/>
            <a:headEnd len="sm" w="sm" type="none"/>
            <a:tailEnd len="sm" w="sm" type="none"/>
          </a:ln>
        </p:spPr>
      </p:pic>
      <p:cxnSp>
        <p:nvCxnSpPr>
          <p:cNvPr id="520" name="Google Shape;520;p47"/>
          <p:cNvCxnSpPr>
            <a:endCxn id="519" idx="1"/>
          </p:cNvCxnSpPr>
          <p:nvPr/>
        </p:nvCxnSpPr>
        <p:spPr>
          <a:xfrm flipH="1" rot="10800000">
            <a:off x="6916850" y="1150088"/>
            <a:ext cx="260700" cy="4200"/>
          </a:xfrm>
          <a:prstGeom prst="straightConnector1">
            <a:avLst/>
          </a:prstGeom>
          <a:noFill/>
          <a:ln cap="flat" cmpd="sng" w="9525">
            <a:solidFill>
              <a:schemeClr val="dk1"/>
            </a:solidFill>
            <a:prstDash val="solid"/>
            <a:round/>
            <a:headEnd len="med" w="med" type="none"/>
            <a:tailEnd len="med" w="med" type="triangle"/>
          </a:ln>
        </p:spPr>
      </p:cxnSp>
      <p:sp>
        <p:nvSpPr>
          <p:cNvPr id="521" name="Google Shape;521;p47"/>
          <p:cNvSpPr txBox="1"/>
          <p:nvPr/>
        </p:nvSpPr>
        <p:spPr>
          <a:xfrm>
            <a:off x="5049650" y="114275"/>
            <a:ext cx="19761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dk1"/>
                </a:solidFill>
              </a:rPr>
              <a:t>Before Alignment</a:t>
            </a:r>
            <a:endParaRPr b="1" sz="1200">
              <a:solidFill>
                <a:schemeClr val="dk1"/>
              </a:solidFill>
            </a:endParaRPr>
          </a:p>
        </p:txBody>
      </p:sp>
      <p:sp>
        <p:nvSpPr>
          <p:cNvPr id="522" name="Google Shape;522;p47"/>
          <p:cNvSpPr txBox="1"/>
          <p:nvPr/>
        </p:nvSpPr>
        <p:spPr>
          <a:xfrm>
            <a:off x="7204925" y="114275"/>
            <a:ext cx="19761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dk1"/>
                </a:solidFill>
              </a:rPr>
              <a:t>After</a:t>
            </a:r>
            <a:r>
              <a:rPr b="1" lang="es" sz="1200">
                <a:solidFill>
                  <a:schemeClr val="dk1"/>
                </a:solidFill>
              </a:rPr>
              <a:t> Alignment</a:t>
            </a:r>
            <a:endParaRPr b="1" sz="1200">
              <a:solidFill>
                <a:schemeClr val="dk1"/>
              </a:solidFill>
            </a:endParaRPr>
          </a:p>
        </p:txBody>
      </p:sp>
      <p:sp>
        <p:nvSpPr>
          <p:cNvPr id="523" name="Google Shape;523;p47"/>
          <p:cNvSpPr txBox="1"/>
          <p:nvPr/>
        </p:nvSpPr>
        <p:spPr>
          <a:xfrm>
            <a:off x="444050" y="1671675"/>
            <a:ext cx="2174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287D7D"/>
                </a:solidFill>
              </a:rPr>
              <a:t>Task A: Retrieval by Image</a:t>
            </a:r>
            <a:endParaRPr b="1" sz="1200">
              <a:solidFill>
                <a:srgbClr val="287D7D"/>
              </a:solidFill>
            </a:endParaRPr>
          </a:p>
        </p:txBody>
      </p:sp>
      <p:sp>
        <p:nvSpPr>
          <p:cNvPr id="524" name="Google Shape;524;p47"/>
          <p:cNvSpPr txBox="1"/>
          <p:nvPr/>
        </p:nvSpPr>
        <p:spPr>
          <a:xfrm>
            <a:off x="330200" y="1921575"/>
            <a:ext cx="57105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200">
                <a:solidFill>
                  <a:schemeClr val="dk1"/>
                </a:solidFill>
              </a:rPr>
              <a:t>A</a:t>
            </a:r>
            <a:r>
              <a:rPr lang="es" sz="1200">
                <a:solidFill>
                  <a:schemeClr val="dk1"/>
                </a:solidFill>
              </a:rPr>
              <a:t>ctivation + linear (image 4096 -&gt; 1000) (text 300 -&gt; 1000) (</a:t>
            </a:r>
            <a:r>
              <a:rPr lang="es" sz="1200" u="sng">
                <a:solidFill>
                  <a:schemeClr val="dk1"/>
                </a:solidFill>
              </a:rPr>
              <a:t>1 step algorithm</a:t>
            </a:r>
            <a:r>
              <a:rPr lang="es" sz="1200">
                <a:solidFill>
                  <a:schemeClr val="dk1"/>
                </a:solidFill>
              </a:rPr>
              <a:t>)</a:t>
            </a:r>
            <a:endParaRPr sz="2200">
              <a:solidFill>
                <a:schemeClr val="dk1"/>
              </a:solidFill>
            </a:endParaRPr>
          </a:p>
        </p:txBody>
      </p:sp>
      <p:sp>
        <p:nvSpPr>
          <p:cNvPr id="525" name="Google Shape;525;p47"/>
          <p:cNvSpPr txBox="1"/>
          <p:nvPr/>
        </p:nvSpPr>
        <p:spPr>
          <a:xfrm>
            <a:off x="557900" y="2222050"/>
            <a:ext cx="2174100" cy="249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287D7D"/>
                </a:solidFill>
              </a:rPr>
              <a:t>Task B: Retrieval by Text</a:t>
            </a:r>
            <a:endParaRPr b="1" sz="1200">
              <a:solidFill>
                <a:srgbClr val="287D7D"/>
              </a:solidFill>
            </a:endParaRPr>
          </a:p>
        </p:txBody>
      </p:sp>
      <p:sp>
        <p:nvSpPr>
          <p:cNvPr id="526" name="Google Shape;526;p47"/>
          <p:cNvSpPr txBox="1"/>
          <p:nvPr/>
        </p:nvSpPr>
        <p:spPr>
          <a:xfrm>
            <a:off x="330200" y="2471950"/>
            <a:ext cx="71169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s" sz="1200">
                <a:solidFill>
                  <a:schemeClr val="dk1"/>
                </a:solidFill>
              </a:rPr>
              <a:t>1 linear + activation + 1 linear (image 4096 -&gt; 384 -&gt; 200) (text 300 -&gt; 384 -&gt; 200)  (</a:t>
            </a:r>
            <a:r>
              <a:rPr lang="es" sz="1200" u="sng">
                <a:solidFill>
                  <a:schemeClr val="dk1"/>
                </a:solidFill>
              </a:rPr>
              <a:t>2 steps algorithm</a:t>
            </a:r>
            <a:r>
              <a:rPr lang="es" sz="1200">
                <a:solidFill>
                  <a:schemeClr val="dk1"/>
                </a:solidFill>
              </a:rPr>
              <a:t>)</a:t>
            </a:r>
            <a:endParaRPr sz="2200">
              <a:solidFill>
                <a:schemeClr val="dk1"/>
              </a:solidFill>
            </a:endParaRPr>
          </a:p>
        </p:txBody>
      </p:sp>
      <p:sp>
        <p:nvSpPr>
          <p:cNvPr id="527" name="Google Shape;527;p47"/>
          <p:cNvSpPr txBox="1"/>
          <p:nvPr/>
        </p:nvSpPr>
        <p:spPr>
          <a:xfrm>
            <a:off x="330200" y="669050"/>
            <a:ext cx="47010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  </a:t>
            </a:r>
            <a:r>
              <a:rPr lang="es" sz="1100">
                <a:solidFill>
                  <a:schemeClr val="dk1"/>
                </a:solidFill>
              </a:rPr>
              <a:t>This week we have to do a cross modal retrieval algorithm. </a:t>
            </a:r>
            <a:endParaRPr sz="1100">
              <a:solidFill>
                <a:schemeClr val="dk1"/>
              </a:solidFill>
            </a:endParaRPr>
          </a:p>
          <a:p>
            <a:pPr indent="0" lvl="0" marL="0" rtl="0" algn="l">
              <a:spcBef>
                <a:spcPts val="0"/>
              </a:spcBef>
              <a:spcAft>
                <a:spcPts val="0"/>
              </a:spcAft>
              <a:buNone/>
            </a:pPr>
            <a:r>
              <a:t/>
            </a:r>
            <a:endParaRPr sz="100">
              <a:solidFill>
                <a:schemeClr val="dk1"/>
              </a:solidFill>
            </a:endParaRPr>
          </a:p>
          <a:p>
            <a:pPr indent="0" lvl="0" marL="0" rtl="0" algn="l">
              <a:spcBef>
                <a:spcPts val="0"/>
              </a:spcBef>
              <a:spcAft>
                <a:spcPts val="0"/>
              </a:spcAft>
              <a:buNone/>
            </a:pPr>
            <a:r>
              <a:rPr lang="es" sz="1100">
                <a:solidFill>
                  <a:schemeClr val="dk1"/>
                </a:solidFill>
              </a:rPr>
              <a:t>-  We have </a:t>
            </a:r>
            <a:r>
              <a:rPr b="1" lang="es" sz="1100">
                <a:solidFill>
                  <a:schemeClr val="dk1"/>
                </a:solidFill>
              </a:rPr>
              <a:t>trained</a:t>
            </a:r>
            <a:r>
              <a:rPr lang="es" sz="1100">
                <a:solidFill>
                  <a:schemeClr val="dk1"/>
                </a:solidFill>
              </a:rPr>
              <a:t> the models using the </a:t>
            </a:r>
            <a:r>
              <a:rPr b="1" lang="es" sz="1100">
                <a:solidFill>
                  <a:schemeClr val="dk1"/>
                </a:solidFill>
              </a:rPr>
              <a:t>400k images of         train_COCO. </a:t>
            </a:r>
            <a:endParaRPr b="1" sz="1100">
              <a:solidFill>
                <a:schemeClr val="dk1"/>
              </a:solidFill>
            </a:endParaRPr>
          </a:p>
          <a:p>
            <a:pPr indent="0" lvl="0" marL="0" rtl="0" algn="l">
              <a:spcBef>
                <a:spcPts val="0"/>
              </a:spcBef>
              <a:spcAft>
                <a:spcPts val="0"/>
              </a:spcAft>
              <a:buNone/>
            </a:pPr>
            <a:r>
              <a:t/>
            </a:r>
            <a:endParaRPr sz="100">
              <a:solidFill>
                <a:schemeClr val="dk1"/>
              </a:solidFill>
            </a:endParaRPr>
          </a:p>
          <a:p>
            <a:pPr indent="0" lvl="0" marL="0" rtl="0" algn="l">
              <a:spcBef>
                <a:spcPts val="0"/>
              </a:spcBef>
              <a:spcAft>
                <a:spcPts val="0"/>
              </a:spcAft>
              <a:buNone/>
            </a:pPr>
            <a:r>
              <a:rPr lang="es" sz="1100">
                <a:solidFill>
                  <a:schemeClr val="dk1"/>
                </a:solidFill>
              </a:rPr>
              <a:t>-  In order to try different things, </a:t>
            </a:r>
            <a:r>
              <a:rPr b="1" lang="es" sz="1100">
                <a:solidFill>
                  <a:schemeClr val="dk1"/>
                </a:solidFill>
              </a:rPr>
              <a:t>2 different approaches</a:t>
            </a:r>
            <a:r>
              <a:rPr lang="es" sz="1100">
                <a:solidFill>
                  <a:schemeClr val="dk1"/>
                </a:solidFill>
              </a:rPr>
              <a:t> in  task a and b:  </a:t>
            </a:r>
            <a:endParaRPr sz="1100">
              <a:solidFill>
                <a:schemeClr val="dk1"/>
              </a:solidFill>
            </a:endParaRPr>
          </a:p>
        </p:txBody>
      </p:sp>
      <p:sp>
        <p:nvSpPr>
          <p:cNvPr id="528" name="Google Shape;528;p47"/>
          <p:cNvSpPr/>
          <p:nvPr/>
        </p:nvSpPr>
        <p:spPr>
          <a:xfrm>
            <a:off x="5781800" y="1890400"/>
            <a:ext cx="1308600" cy="295500"/>
          </a:xfrm>
          <a:prstGeom prst="bentUpArrow">
            <a:avLst>
              <a:gd fmla="val 25000" name="adj1"/>
              <a:gd fmla="val 25000" name="adj2"/>
              <a:gd fmla="val 25000" name="adj3"/>
            </a:avLst>
          </a:prstGeom>
          <a:solidFill>
            <a:srgbClr val="A2C4C9"/>
          </a:solidFill>
          <a:ln cap="flat" cmpd="sng" w="9525">
            <a:solidFill>
              <a:srgbClr val="287D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47"/>
          <p:cNvSpPr txBox="1"/>
          <p:nvPr/>
        </p:nvSpPr>
        <p:spPr>
          <a:xfrm>
            <a:off x="370025" y="2860450"/>
            <a:ext cx="8150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 In the second part of the work we have implement </a:t>
            </a:r>
            <a:r>
              <a:rPr b="1" lang="es" sz="1100">
                <a:solidFill>
                  <a:schemeClr val="dk1"/>
                </a:solidFill>
              </a:rPr>
              <a:t>BERT embedding instead of FastText,</a:t>
            </a:r>
            <a:r>
              <a:rPr lang="es" sz="1100">
                <a:solidFill>
                  <a:schemeClr val="dk1"/>
                </a:solidFill>
              </a:rPr>
              <a:t> obtaining similar but a bit best results than before. Again we have implemented 2 different approaches for the 2 different types of retrievals. (Same as a and b) </a:t>
            </a:r>
            <a:endParaRPr sz="1100">
              <a:solidFill>
                <a:schemeClr val="dk1"/>
              </a:solidFill>
            </a:endParaRPr>
          </a:p>
        </p:txBody>
      </p:sp>
      <p:pic>
        <p:nvPicPr>
          <p:cNvPr id="530" name="Google Shape;530;p47"/>
          <p:cNvPicPr preferRelativeResize="0"/>
          <p:nvPr/>
        </p:nvPicPr>
        <p:blipFill>
          <a:blip r:embed="rId5">
            <a:alphaModFix/>
          </a:blip>
          <a:stretch>
            <a:fillRect/>
          </a:stretch>
        </p:blipFill>
        <p:spPr>
          <a:xfrm>
            <a:off x="5336500" y="3509612"/>
            <a:ext cx="1656025" cy="1399965"/>
          </a:xfrm>
          <a:prstGeom prst="rect">
            <a:avLst/>
          </a:prstGeom>
          <a:noFill/>
          <a:ln cap="flat" cmpd="sng" w="9525">
            <a:solidFill>
              <a:schemeClr val="dk1"/>
            </a:solidFill>
            <a:prstDash val="solid"/>
            <a:round/>
            <a:headEnd len="sm" w="sm" type="none"/>
            <a:tailEnd len="sm" w="sm" type="none"/>
          </a:ln>
        </p:spPr>
      </p:pic>
      <p:pic>
        <p:nvPicPr>
          <p:cNvPr id="531" name="Google Shape;531;p47"/>
          <p:cNvPicPr preferRelativeResize="0"/>
          <p:nvPr/>
        </p:nvPicPr>
        <p:blipFill>
          <a:blip r:embed="rId6">
            <a:alphaModFix/>
          </a:blip>
          <a:stretch>
            <a:fillRect/>
          </a:stretch>
        </p:blipFill>
        <p:spPr>
          <a:xfrm>
            <a:off x="7189579" y="3491350"/>
            <a:ext cx="1699224" cy="1436474"/>
          </a:xfrm>
          <a:prstGeom prst="rect">
            <a:avLst/>
          </a:prstGeom>
          <a:noFill/>
          <a:ln cap="flat" cmpd="sng" w="9525">
            <a:solidFill>
              <a:schemeClr val="dk1"/>
            </a:solidFill>
            <a:prstDash val="solid"/>
            <a:round/>
            <a:headEnd len="sm" w="sm" type="none"/>
            <a:tailEnd len="sm" w="sm" type="none"/>
          </a:ln>
        </p:spPr>
      </p:pic>
      <p:cxnSp>
        <p:nvCxnSpPr>
          <p:cNvPr id="532" name="Google Shape;532;p47"/>
          <p:cNvCxnSpPr>
            <a:stCxn id="530" idx="3"/>
            <a:endCxn id="531" idx="1"/>
          </p:cNvCxnSpPr>
          <p:nvPr/>
        </p:nvCxnSpPr>
        <p:spPr>
          <a:xfrm>
            <a:off x="6992525" y="4209595"/>
            <a:ext cx="197100" cy="0"/>
          </a:xfrm>
          <a:prstGeom prst="straightConnector1">
            <a:avLst/>
          </a:prstGeom>
          <a:noFill/>
          <a:ln cap="flat" cmpd="sng" w="9525">
            <a:solidFill>
              <a:schemeClr val="dk1"/>
            </a:solidFill>
            <a:prstDash val="solid"/>
            <a:round/>
            <a:headEnd len="med" w="med" type="none"/>
            <a:tailEnd len="med" w="med" type="triangle"/>
          </a:ln>
        </p:spPr>
      </p:cxnSp>
      <p:sp>
        <p:nvSpPr>
          <p:cNvPr id="533" name="Google Shape;533;p47"/>
          <p:cNvSpPr txBox="1"/>
          <p:nvPr/>
        </p:nvSpPr>
        <p:spPr>
          <a:xfrm>
            <a:off x="85825" y="3425600"/>
            <a:ext cx="5105400" cy="14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287D7D"/>
                </a:solidFill>
              </a:rPr>
              <a:t>Conclusions:</a:t>
            </a:r>
            <a:endParaRPr b="1" sz="1200">
              <a:solidFill>
                <a:srgbClr val="287D7D"/>
              </a:solidFill>
            </a:endParaRPr>
          </a:p>
          <a:p>
            <a:pPr indent="-298450" lvl="0" marL="457200" rtl="0" algn="l">
              <a:spcBef>
                <a:spcPts val="0"/>
              </a:spcBef>
              <a:spcAft>
                <a:spcPts val="0"/>
              </a:spcAft>
              <a:buClr>
                <a:schemeClr val="dk1"/>
              </a:buClr>
              <a:buSzPts val="1100"/>
              <a:buChar char="●"/>
            </a:pPr>
            <a:r>
              <a:rPr lang="es" sz="1100">
                <a:solidFill>
                  <a:schemeClr val="dk1"/>
                </a:solidFill>
              </a:rPr>
              <a:t>Even if we train the embedding layers with a large amount of images, the amount of instances we use for fitting the KNN has a very large importance, and because of memory issues we could not use as much as we should.</a:t>
            </a:r>
            <a:endParaRPr sz="1100">
              <a:solidFill>
                <a:schemeClr val="dk1"/>
              </a:solidFill>
            </a:endParaRPr>
          </a:p>
          <a:p>
            <a:pPr indent="-298450" lvl="0" marL="457200" rtl="0" algn="l">
              <a:spcBef>
                <a:spcPts val="0"/>
              </a:spcBef>
              <a:spcAft>
                <a:spcPts val="0"/>
              </a:spcAft>
              <a:buClr>
                <a:schemeClr val="dk1"/>
              </a:buClr>
              <a:buSzPts val="1100"/>
              <a:buChar char="●"/>
            </a:pPr>
            <a:r>
              <a:rPr lang="es" sz="1100">
                <a:solidFill>
                  <a:schemeClr val="dk1"/>
                </a:solidFill>
              </a:rPr>
              <a:t>The BERT model uses the attention mechanism, so we should get a better contextual understanding. But the obtained results have not been so good.</a:t>
            </a:r>
            <a:endParaRPr sz="1100">
              <a:solidFill>
                <a:schemeClr val="dk1"/>
              </a:solidFill>
            </a:endParaRPr>
          </a:p>
        </p:txBody>
      </p:sp>
      <p:sp>
        <p:nvSpPr>
          <p:cNvPr id="534" name="Google Shape;534;p47"/>
          <p:cNvSpPr/>
          <p:nvPr/>
        </p:nvSpPr>
        <p:spPr>
          <a:xfrm flipH="1" rot="10800000">
            <a:off x="8564000" y="3039675"/>
            <a:ext cx="249900" cy="343200"/>
          </a:xfrm>
          <a:prstGeom prst="bentUpArrow">
            <a:avLst>
              <a:gd fmla="val 25000" name="adj1"/>
              <a:gd fmla="val 25000" name="adj2"/>
              <a:gd fmla="val 25000" name="adj3"/>
            </a:avLst>
          </a:prstGeom>
          <a:solidFill>
            <a:srgbClr val="A2C4C9"/>
          </a:solidFill>
          <a:ln cap="flat" cmpd="sng" w="9525">
            <a:solidFill>
              <a:srgbClr val="287D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Implement basic Image-to-text retrieval.</a:t>
            </a:r>
            <a:endParaRPr/>
          </a:p>
        </p:txBody>
      </p:sp>
      <p:sp>
        <p:nvSpPr>
          <p:cNvPr id="142" name="Google Shape;142;p27"/>
          <p:cNvSpPr txBox="1"/>
          <p:nvPr/>
        </p:nvSpPr>
        <p:spPr>
          <a:xfrm>
            <a:off x="434775" y="832575"/>
            <a:ext cx="2127600" cy="405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dk1"/>
                </a:solidFill>
              </a:rPr>
              <a:t>Training instances</a:t>
            </a:r>
            <a:endParaRPr b="1" sz="1600">
              <a:solidFill>
                <a:schemeClr val="dk1"/>
              </a:solidFill>
            </a:endParaRPr>
          </a:p>
        </p:txBody>
      </p:sp>
      <p:pic>
        <p:nvPicPr>
          <p:cNvPr id="143" name="Google Shape;143;p27"/>
          <p:cNvPicPr preferRelativeResize="0"/>
          <p:nvPr/>
        </p:nvPicPr>
        <p:blipFill>
          <a:blip r:embed="rId3">
            <a:alphaModFix/>
          </a:blip>
          <a:stretch>
            <a:fillRect/>
          </a:stretch>
        </p:blipFill>
        <p:spPr>
          <a:xfrm>
            <a:off x="885513" y="1448213"/>
            <a:ext cx="1226125" cy="1634826"/>
          </a:xfrm>
          <a:prstGeom prst="rect">
            <a:avLst/>
          </a:prstGeom>
          <a:noFill/>
          <a:ln cap="flat" cmpd="sng" w="9525">
            <a:solidFill>
              <a:srgbClr val="000000"/>
            </a:solidFill>
            <a:prstDash val="solid"/>
            <a:round/>
            <a:headEnd len="sm" w="sm" type="none"/>
            <a:tailEnd len="sm" w="sm" type="none"/>
          </a:ln>
        </p:spPr>
      </p:pic>
      <p:sp>
        <p:nvSpPr>
          <p:cNvPr id="144" name="Google Shape;144;p27"/>
          <p:cNvSpPr txBox="1"/>
          <p:nvPr/>
        </p:nvSpPr>
        <p:spPr>
          <a:xfrm>
            <a:off x="457875" y="3293063"/>
            <a:ext cx="20814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very clean and well decorated empty bathroom'</a:t>
            </a:r>
            <a:endParaRPr sz="1100"/>
          </a:p>
        </p:txBody>
      </p:sp>
      <p:sp>
        <p:nvSpPr>
          <p:cNvPr id="145" name="Google Shape;145;p27"/>
          <p:cNvSpPr txBox="1"/>
          <p:nvPr/>
        </p:nvSpPr>
        <p:spPr>
          <a:xfrm>
            <a:off x="434775" y="4040025"/>
            <a:ext cx="30000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100"/>
              <a:t>'A panoramic view of a kitchen and all of its appliances.'</a:t>
            </a:r>
            <a:endParaRPr sz="1100"/>
          </a:p>
        </p:txBody>
      </p:sp>
      <p:sp>
        <p:nvSpPr>
          <p:cNvPr id="146" name="Google Shape;146;p27"/>
          <p:cNvSpPr txBox="1"/>
          <p:nvPr/>
        </p:nvSpPr>
        <p:spPr>
          <a:xfrm>
            <a:off x="1891600" y="1349725"/>
            <a:ext cx="980700" cy="342300"/>
          </a:xfrm>
          <a:prstGeom prst="rect">
            <a:avLst/>
          </a:prstGeom>
          <a:solidFill>
            <a:srgbClr val="CFE2F3"/>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Anchor img</a:t>
            </a:r>
            <a:endParaRPr sz="1200">
              <a:solidFill>
                <a:schemeClr val="dk1"/>
              </a:solidFill>
            </a:endParaRPr>
          </a:p>
        </p:txBody>
      </p:sp>
      <p:sp>
        <p:nvSpPr>
          <p:cNvPr id="147" name="Google Shape;147;p27"/>
          <p:cNvSpPr txBox="1"/>
          <p:nvPr/>
        </p:nvSpPr>
        <p:spPr>
          <a:xfrm>
            <a:off x="2242675" y="3129300"/>
            <a:ext cx="1277100" cy="342300"/>
          </a:xfrm>
          <a:prstGeom prst="rect">
            <a:avLst/>
          </a:prstGeom>
          <a:solidFill>
            <a:srgbClr val="D9EAD3"/>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Positive caption</a:t>
            </a:r>
            <a:endParaRPr sz="1200">
              <a:solidFill>
                <a:schemeClr val="dk1"/>
              </a:solidFill>
            </a:endParaRPr>
          </a:p>
        </p:txBody>
      </p:sp>
      <p:sp>
        <p:nvSpPr>
          <p:cNvPr id="148" name="Google Shape;148;p27"/>
          <p:cNvSpPr txBox="1"/>
          <p:nvPr/>
        </p:nvSpPr>
        <p:spPr>
          <a:xfrm>
            <a:off x="2353700" y="4419525"/>
            <a:ext cx="1337400" cy="342300"/>
          </a:xfrm>
          <a:prstGeom prst="rect">
            <a:avLst/>
          </a:prstGeom>
          <a:solidFill>
            <a:srgbClr val="F4CCCC"/>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Negative </a:t>
            </a:r>
            <a:r>
              <a:rPr lang="es" sz="1200">
                <a:solidFill>
                  <a:schemeClr val="dk1"/>
                </a:solidFill>
              </a:rPr>
              <a:t>caption</a:t>
            </a:r>
            <a:endParaRPr sz="1200">
              <a:solidFill>
                <a:schemeClr val="dk1"/>
              </a:solidFill>
            </a:endParaRPr>
          </a:p>
        </p:txBody>
      </p:sp>
      <p:cxnSp>
        <p:nvCxnSpPr>
          <p:cNvPr id="149" name="Google Shape;149;p27"/>
          <p:cNvCxnSpPr>
            <a:stCxn id="143" idx="3"/>
          </p:cNvCxnSpPr>
          <p:nvPr/>
        </p:nvCxnSpPr>
        <p:spPr>
          <a:xfrm flipH="1" rot="10800000">
            <a:off x="2111638" y="2257226"/>
            <a:ext cx="1616400" cy="8400"/>
          </a:xfrm>
          <a:prstGeom prst="straightConnector1">
            <a:avLst/>
          </a:prstGeom>
          <a:noFill/>
          <a:ln cap="flat" cmpd="sng" w="9525">
            <a:solidFill>
              <a:schemeClr val="dk1"/>
            </a:solidFill>
            <a:prstDash val="solid"/>
            <a:round/>
            <a:headEnd len="med" w="med" type="none"/>
            <a:tailEnd len="med" w="med" type="triangle"/>
          </a:ln>
        </p:spPr>
      </p:cxnSp>
      <p:sp>
        <p:nvSpPr>
          <p:cNvPr id="150" name="Google Shape;150;p27"/>
          <p:cNvSpPr/>
          <p:nvPr/>
        </p:nvSpPr>
        <p:spPr>
          <a:xfrm>
            <a:off x="3728050" y="1914475"/>
            <a:ext cx="899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Faster R-CNN</a:t>
            </a:r>
            <a:endParaRPr sz="900"/>
          </a:p>
          <a:p>
            <a:pPr indent="0" lvl="0" marL="0" rtl="0" algn="ctr">
              <a:spcBef>
                <a:spcPts val="0"/>
              </a:spcBef>
              <a:spcAft>
                <a:spcPts val="0"/>
              </a:spcAft>
              <a:buNone/>
            </a:pPr>
            <a:r>
              <a:rPr lang="es" sz="900"/>
              <a:t>(4096)</a:t>
            </a:r>
            <a:endParaRPr sz="900"/>
          </a:p>
        </p:txBody>
      </p:sp>
      <p:sp>
        <p:nvSpPr>
          <p:cNvPr id="151" name="Google Shape;151;p27"/>
          <p:cNvSpPr/>
          <p:nvPr/>
        </p:nvSpPr>
        <p:spPr>
          <a:xfrm>
            <a:off x="3728050" y="3207725"/>
            <a:ext cx="899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 Text</a:t>
            </a:r>
            <a:endParaRPr sz="900"/>
          </a:p>
          <a:p>
            <a:pPr indent="0" lvl="0" marL="0" rtl="0" algn="ctr">
              <a:spcBef>
                <a:spcPts val="0"/>
              </a:spcBef>
              <a:spcAft>
                <a:spcPts val="0"/>
              </a:spcAft>
              <a:buNone/>
            </a:pPr>
            <a:r>
              <a:rPr lang="es" sz="900"/>
              <a:t>(N,300)</a:t>
            </a:r>
            <a:endParaRPr sz="900"/>
          </a:p>
        </p:txBody>
      </p:sp>
      <p:cxnSp>
        <p:nvCxnSpPr>
          <p:cNvPr id="152" name="Google Shape;152;p27"/>
          <p:cNvCxnSpPr>
            <a:stCxn id="144" idx="3"/>
            <a:endCxn id="151" idx="1"/>
          </p:cNvCxnSpPr>
          <p:nvPr/>
        </p:nvCxnSpPr>
        <p:spPr>
          <a:xfrm>
            <a:off x="2539275" y="3554663"/>
            <a:ext cx="1188900" cy="0"/>
          </a:xfrm>
          <a:prstGeom prst="straightConnector1">
            <a:avLst/>
          </a:prstGeom>
          <a:noFill/>
          <a:ln cap="flat" cmpd="sng" w="9525">
            <a:solidFill>
              <a:schemeClr val="dk1"/>
            </a:solidFill>
            <a:prstDash val="solid"/>
            <a:round/>
            <a:headEnd len="med" w="med" type="none"/>
            <a:tailEnd len="med" w="med" type="triangle"/>
          </a:ln>
        </p:spPr>
      </p:cxnSp>
      <p:sp>
        <p:nvSpPr>
          <p:cNvPr id="153" name="Google Shape;153;p27"/>
          <p:cNvSpPr/>
          <p:nvPr/>
        </p:nvSpPr>
        <p:spPr>
          <a:xfrm>
            <a:off x="3728050" y="3954675"/>
            <a:ext cx="8994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Fast Text</a:t>
            </a:r>
            <a:endParaRPr sz="900"/>
          </a:p>
          <a:p>
            <a:pPr indent="0" lvl="0" marL="0" rtl="0" algn="ctr">
              <a:spcBef>
                <a:spcPts val="0"/>
              </a:spcBef>
              <a:spcAft>
                <a:spcPts val="0"/>
              </a:spcAft>
              <a:buNone/>
            </a:pPr>
            <a:r>
              <a:rPr lang="es" sz="900"/>
              <a:t>(N,300)</a:t>
            </a:r>
            <a:endParaRPr sz="900"/>
          </a:p>
        </p:txBody>
      </p:sp>
      <p:cxnSp>
        <p:nvCxnSpPr>
          <p:cNvPr id="154" name="Google Shape;154;p27"/>
          <p:cNvCxnSpPr>
            <a:endCxn id="153" idx="1"/>
          </p:cNvCxnSpPr>
          <p:nvPr/>
        </p:nvCxnSpPr>
        <p:spPr>
          <a:xfrm>
            <a:off x="3434650" y="4301625"/>
            <a:ext cx="293400" cy="0"/>
          </a:xfrm>
          <a:prstGeom prst="straightConnector1">
            <a:avLst/>
          </a:prstGeom>
          <a:noFill/>
          <a:ln cap="flat" cmpd="sng" w="9525">
            <a:solidFill>
              <a:schemeClr val="dk1"/>
            </a:solidFill>
            <a:prstDash val="solid"/>
            <a:round/>
            <a:headEnd len="med" w="med" type="none"/>
            <a:tailEnd len="med" w="med" type="triangle"/>
          </a:ln>
        </p:spPr>
      </p:cxnSp>
      <p:sp>
        <p:nvSpPr>
          <p:cNvPr id="155" name="Google Shape;155;p27"/>
          <p:cNvSpPr/>
          <p:nvPr/>
        </p:nvSpPr>
        <p:spPr>
          <a:xfrm>
            <a:off x="4835725" y="320772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Aggregate N using mean</a:t>
            </a:r>
            <a:endParaRPr sz="900"/>
          </a:p>
        </p:txBody>
      </p:sp>
      <p:sp>
        <p:nvSpPr>
          <p:cNvPr id="156" name="Google Shape;156;p27"/>
          <p:cNvSpPr/>
          <p:nvPr/>
        </p:nvSpPr>
        <p:spPr>
          <a:xfrm>
            <a:off x="4835725" y="395467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Aggregate N using mean</a:t>
            </a:r>
            <a:endParaRPr sz="900"/>
          </a:p>
        </p:txBody>
      </p:sp>
      <p:cxnSp>
        <p:nvCxnSpPr>
          <p:cNvPr id="157" name="Google Shape;157;p27"/>
          <p:cNvCxnSpPr>
            <a:stCxn id="151" idx="3"/>
            <a:endCxn id="155" idx="1"/>
          </p:cNvCxnSpPr>
          <p:nvPr/>
        </p:nvCxnSpPr>
        <p:spPr>
          <a:xfrm>
            <a:off x="4627450" y="3554675"/>
            <a:ext cx="208200" cy="0"/>
          </a:xfrm>
          <a:prstGeom prst="straightConnector1">
            <a:avLst/>
          </a:prstGeom>
          <a:noFill/>
          <a:ln cap="flat" cmpd="sng" w="9525">
            <a:solidFill>
              <a:schemeClr val="dk1"/>
            </a:solidFill>
            <a:prstDash val="solid"/>
            <a:round/>
            <a:headEnd len="med" w="med" type="none"/>
            <a:tailEnd len="med" w="med" type="triangle"/>
          </a:ln>
        </p:spPr>
      </p:cxnSp>
      <p:cxnSp>
        <p:nvCxnSpPr>
          <p:cNvPr id="158" name="Google Shape;158;p27"/>
          <p:cNvCxnSpPr>
            <a:stCxn id="153" idx="3"/>
            <a:endCxn id="156" idx="1"/>
          </p:cNvCxnSpPr>
          <p:nvPr/>
        </p:nvCxnSpPr>
        <p:spPr>
          <a:xfrm>
            <a:off x="4627450" y="4301625"/>
            <a:ext cx="208200" cy="0"/>
          </a:xfrm>
          <a:prstGeom prst="straightConnector1">
            <a:avLst/>
          </a:prstGeom>
          <a:noFill/>
          <a:ln cap="flat" cmpd="sng" w="9525">
            <a:solidFill>
              <a:schemeClr val="dk1"/>
            </a:solidFill>
            <a:prstDash val="solid"/>
            <a:round/>
            <a:headEnd len="med" w="med" type="none"/>
            <a:tailEnd len="med" w="med" type="triangle"/>
          </a:ln>
        </p:spPr>
      </p:cxnSp>
      <p:sp>
        <p:nvSpPr>
          <p:cNvPr id="159" name="Google Shape;159;p27"/>
          <p:cNvSpPr/>
          <p:nvPr/>
        </p:nvSpPr>
        <p:spPr>
          <a:xfrm>
            <a:off x="5288938" y="1914475"/>
            <a:ext cx="69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160" name="Google Shape;160;p27"/>
          <p:cNvSpPr/>
          <p:nvPr/>
        </p:nvSpPr>
        <p:spPr>
          <a:xfrm>
            <a:off x="6649150" y="191447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(4096,1000)</a:t>
            </a:r>
            <a:endParaRPr sz="900"/>
          </a:p>
        </p:txBody>
      </p:sp>
      <p:sp>
        <p:nvSpPr>
          <p:cNvPr id="161" name="Google Shape;161;p27"/>
          <p:cNvSpPr/>
          <p:nvPr/>
        </p:nvSpPr>
        <p:spPr>
          <a:xfrm>
            <a:off x="5816213" y="3207725"/>
            <a:ext cx="69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162" name="Google Shape;162;p27"/>
          <p:cNvSpPr/>
          <p:nvPr/>
        </p:nvSpPr>
        <p:spPr>
          <a:xfrm>
            <a:off x="5816213" y="3954675"/>
            <a:ext cx="6987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Activation</a:t>
            </a:r>
            <a:endParaRPr sz="900"/>
          </a:p>
          <a:p>
            <a:pPr indent="0" lvl="0" marL="0" rtl="0" algn="ctr">
              <a:spcBef>
                <a:spcPts val="0"/>
              </a:spcBef>
              <a:spcAft>
                <a:spcPts val="0"/>
              </a:spcAft>
              <a:buNone/>
            </a:pPr>
            <a:r>
              <a:rPr lang="es" sz="900"/>
              <a:t>ReLU</a:t>
            </a:r>
            <a:endParaRPr sz="900"/>
          </a:p>
        </p:txBody>
      </p:sp>
      <p:sp>
        <p:nvSpPr>
          <p:cNvPr id="163" name="Google Shape;163;p27"/>
          <p:cNvSpPr/>
          <p:nvPr/>
        </p:nvSpPr>
        <p:spPr>
          <a:xfrm>
            <a:off x="6649125" y="320772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(300,1000)</a:t>
            </a:r>
            <a:endParaRPr sz="900"/>
          </a:p>
        </p:txBody>
      </p:sp>
      <p:sp>
        <p:nvSpPr>
          <p:cNvPr id="164" name="Google Shape;164;p27"/>
          <p:cNvSpPr/>
          <p:nvPr/>
        </p:nvSpPr>
        <p:spPr>
          <a:xfrm>
            <a:off x="6649125" y="3954675"/>
            <a:ext cx="846300" cy="69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900"/>
              <a:t>Embedding Layer </a:t>
            </a:r>
            <a:endParaRPr sz="900"/>
          </a:p>
          <a:p>
            <a:pPr indent="0" lvl="0" marL="0" rtl="0" algn="ctr">
              <a:spcBef>
                <a:spcPts val="0"/>
              </a:spcBef>
              <a:spcAft>
                <a:spcPts val="0"/>
              </a:spcAft>
              <a:buNone/>
            </a:pPr>
            <a:r>
              <a:rPr lang="es" sz="900"/>
              <a:t>(300,1000)</a:t>
            </a:r>
            <a:endParaRPr sz="900"/>
          </a:p>
        </p:txBody>
      </p:sp>
      <p:cxnSp>
        <p:nvCxnSpPr>
          <p:cNvPr id="165" name="Google Shape;165;p27"/>
          <p:cNvCxnSpPr>
            <a:stCxn id="150" idx="3"/>
            <a:endCxn id="159" idx="1"/>
          </p:cNvCxnSpPr>
          <p:nvPr/>
        </p:nvCxnSpPr>
        <p:spPr>
          <a:xfrm>
            <a:off x="4627450" y="2261425"/>
            <a:ext cx="661500" cy="0"/>
          </a:xfrm>
          <a:prstGeom prst="straightConnector1">
            <a:avLst/>
          </a:prstGeom>
          <a:noFill/>
          <a:ln cap="flat" cmpd="sng" w="9525">
            <a:solidFill>
              <a:schemeClr val="dk1"/>
            </a:solidFill>
            <a:prstDash val="solid"/>
            <a:round/>
            <a:headEnd len="med" w="med" type="none"/>
            <a:tailEnd len="med" w="med" type="triangle"/>
          </a:ln>
        </p:spPr>
      </p:cxnSp>
      <p:cxnSp>
        <p:nvCxnSpPr>
          <p:cNvPr id="166" name="Google Shape;166;p27"/>
          <p:cNvCxnSpPr>
            <a:stCxn id="159" idx="3"/>
            <a:endCxn id="160" idx="1"/>
          </p:cNvCxnSpPr>
          <p:nvPr/>
        </p:nvCxnSpPr>
        <p:spPr>
          <a:xfrm>
            <a:off x="5987638" y="2261425"/>
            <a:ext cx="661500" cy="0"/>
          </a:xfrm>
          <a:prstGeom prst="straightConnector1">
            <a:avLst/>
          </a:prstGeom>
          <a:noFill/>
          <a:ln cap="flat" cmpd="sng" w="9525">
            <a:solidFill>
              <a:schemeClr val="dk1"/>
            </a:solidFill>
            <a:prstDash val="solid"/>
            <a:round/>
            <a:headEnd len="med" w="med" type="none"/>
            <a:tailEnd len="med" w="med" type="triangle"/>
          </a:ln>
        </p:spPr>
      </p:cxnSp>
      <p:cxnSp>
        <p:nvCxnSpPr>
          <p:cNvPr id="167" name="Google Shape;167;p27"/>
          <p:cNvCxnSpPr>
            <a:stCxn id="155" idx="3"/>
            <a:endCxn id="161" idx="1"/>
          </p:cNvCxnSpPr>
          <p:nvPr/>
        </p:nvCxnSpPr>
        <p:spPr>
          <a:xfrm>
            <a:off x="5682025" y="3554675"/>
            <a:ext cx="134100" cy="0"/>
          </a:xfrm>
          <a:prstGeom prst="straightConnector1">
            <a:avLst/>
          </a:prstGeom>
          <a:noFill/>
          <a:ln cap="flat" cmpd="sng" w="9525">
            <a:solidFill>
              <a:schemeClr val="dk1"/>
            </a:solidFill>
            <a:prstDash val="solid"/>
            <a:round/>
            <a:headEnd len="med" w="med" type="none"/>
            <a:tailEnd len="med" w="med" type="triangle"/>
          </a:ln>
        </p:spPr>
      </p:cxnSp>
      <p:cxnSp>
        <p:nvCxnSpPr>
          <p:cNvPr id="168" name="Google Shape;168;p27"/>
          <p:cNvCxnSpPr>
            <a:stCxn id="161" idx="3"/>
            <a:endCxn id="163" idx="1"/>
          </p:cNvCxnSpPr>
          <p:nvPr/>
        </p:nvCxnSpPr>
        <p:spPr>
          <a:xfrm>
            <a:off x="6514913" y="3554675"/>
            <a:ext cx="134100" cy="0"/>
          </a:xfrm>
          <a:prstGeom prst="straightConnector1">
            <a:avLst/>
          </a:prstGeom>
          <a:noFill/>
          <a:ln cap="flat" cmpd="sng" w="9525">
            <a:solidFill>
              <a:schemeClr val="dk1"/>
            </a:solidFill>
            <a:prstDash val="solid"/>
            <a:round/>
            <a:headEnd len="med" w="med" type="none"/>
            <a:tailEnd len="med" w="med" type="triangle"/>
          </a:ln>
        </p:spPr>
      </p:cxnSp>
      <p:cxnSp>
        <p:nvCxnSpPr>
          <p:cNvPr id="169" name="Google Shape;169;p27"/>
          <p:cNvCxnSpPr>
            <a:stCxn id="156" idx="3"/>
            <a:endCxn id="162" idx="1"/>
          </p:cNvCxnSpPr>
          <p:nvPr/>
        </p:nvCxnSpPr>
        <p:spPr>
          <a:xfrm>
            <a:off x="5682025" y="4301625"/>
            <a:ext cx="134100" cy="0"/>
          </a:xfrm>
          <a:prstGeom prst="straightConnector1">
            <a:avLst/>
          </a:prstGeom>
          <a:noFill/>
          <a:ln cap="flat" cmpd="sng" w="9525">
            <a:solidFill>
              <a:schemeClr val="dk1"/>
            </a:solidFill>
            <a:prstDash val="solid"/>
            <a:round/>
            <a:headEnd len="med" w="med" type="none"/>
            <a:tailEnd len="med" w="med" type="triangle"/>
          </a:ln>
        </p:spPr>
      </p:cxnSp>
      <p:cxnSp>
        <p:nvCxnSpPr>
          <p:cNvPr id="170" name="Google Shape;170;p27"/>
          <p:cNvCxnSpPr>
            <a:stCxn id="162" idx="3"/>
            <a:endCxn id="164" idx="1"/>
          </p:cNvCxnSpPr>
          <p:nvPr/>
        </p:nvCxnSpPr>
        <p:spPr>
          <a:xfrm>
            <a:off x="6514913" y="4301625"/>
            <a:ext cx="134100" cy="0"/>
          </a:xfrm>
          <a:prstGeom prst="straightConnector1">
            <a:avLst/>
          </a:prstGeom>
          <a:noFill/>
          <a:ln cap="flat" cmpd="sng" w="9525">
            <a:solidFill>
              <a:schemeClr val="dk1"/>
            </a:solidFill>
            <a:prstDash val="solid"/>
            <a:round/>
            <a:headEnd len="med" w="med" type="none"/>
            <a:tailEnd len="med" w="med" type="triangle"/>
          </a:ln>
        </p:spPr>
      </p:cxnSp>
      <p:sp>
        <p:nvSpPr>
          <p:cNvPr id="171" name="Google Shape;171;p27"/>
          <p:cNvSpPr/>
          <p:nvPr/>
        </p:nvSpPr>
        <p:spPr>
          <a:xfrm rot="-5400000">
            <a:off x="7188325" y="2906113"/>
            <a:ext cx="1951925" cy="788650"/>
          </a:xfrm>
          <a:prstGeom prst="flowChartManualOperation">
            <a:avLst/>
          </a:prstGeom>
          <a:solidFill>
            <a:srgbClr val="D0E0E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Triplet Loss</a:t>
            </a:r>
            <a:endParaRPr/>
          </a:p>
        </p:txBody>
      </p:sp>
      <p:sp>
        <p:nvSpPr>
          <p:cNvPr id="172" name="Google Shape;172;p27"/>
          <p:cNvSpPr/>
          <p:nvPr/>
        </p:nvSpPr>
        <p:spPr>
          <a:xfrm>
            <a:off x="8558625" y="3188250"/>
            <a:ext cx="388500" cy="224400"/>
          </a:xfrm>
          <a:prstGeom prst="rightArrow">
            <a:avLst>
              <a:gd fmla="val 50000" name="adj1"/>
              <a:gd fmla="val 50000" name="adj2"/>
            </a:avLst>
          </a:prstGeom>
          <a:solidFill>
            <a:srgbClr val="287D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7"/>
          <p:cNvSpPr/>
          <p:nvPr/>
        </p:nvSpPr>
        <p:spPr>
          <a:xfrm>
            <a:off x="7488825" y="4038350"/>
            <a:ext cx="846300" cy="4761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7"/>
          <p:cNvSpPr/>
          <p:nvPr/>
        </p:nvSpPr>
        <p:spPr>
          <a:xfrm flipH="1" rot="10800000">
            <a:off x="7502475" y="2058750"/>
            <a:ext cx="832800" cy="513000"/>
          </a:xfrm>
          <a:prstGeom prst="bentUpArrow">
            <a:avLst>
              <a:gd fmla="val 25000" name="adj1"/>
              <a:gd fmla="val 25000" name="adj2"/>
              <a:gd fmla="val 25000" name="adj3"/>
            </a:avLst>
          </a:prstGeom>
          <a:solidFill>
            <a:srgbClr val="287D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7"/>
          <p:cNvSpPr/>
          <p:nvPr/>
        </p:nvSpPr>
        <p:spPr>
          <a:xfrm>
            <a:off x="7495425" y="3184925"/>
            <a:ext cx="274500" cy="193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7"/>
          <p:cNvSpPr txBox="1"/>
          <p:nvPr/>
        </p:nvSpPr>
        <p:spPr>
          <a:xfrm>
            <a:off x="4572000" y="790700"/>
            <a:ext cx="2127600" cy="4056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dk1"/>
                </a:solidFill>
              </a:rPr>
              <a:t>Model </a:t>
            </a:r>
            <a:r>
              <a:rPr b="1" lang="es" sz="1600">
                <a:solidFill>
                  <a:schemeClr val="dk1"/>
                </a:solidFill>
              </a:rPr>
              <a:t>Employed</a:t>
            </a:r>
            <a:endParaRPr b="1"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Implement basic Image-to-text retrieval.</a:t>
            </a:r>
            <a:endParaRPr/>
          </a:p>
        </p:txBody>
      </p:sp>
      <p:sp>
        <p:nvSpPr>
          <p:cNvPr id="182" name="Google Shape;182;p28"/>
          <p:cNvSpPr txBox="1"/>
          <p:nvPr/>
        </p:nvSpPr>
        <p:spPr>
          <a:xfrm>
            <a:off x="330200" y="649000"/>
            <a:ext cx="2224200" cy="40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Through all this week work we implemented a simple and yet </a:t>
            </a:r>
            <a:r>
              <a:rPr lang="es" sz="1600">
                <a:solidFill>
                  <a:schemeClr val="dk1"/>
                </a:solidFill>
              </a:rPr>
              <a:t>efficient</a:t>
            </a:r>
            <a:r>
              <a:rPr lang="es" sz="1600">
                <a:solidFill>
                  <a:schemeClr val="dk1"/>
                </a:solidFill>
              </a:rPr>
              <a:t> solution to perform </a:t>
            </a:r>
            <a:r>
              <a:rPr b="1" lang="es" sz="1600">
                <a:solidFill>
                  <a:schemeClr val="dk1"/>
                </a:solidFill>
              </a:rPr>
              <a:t>negative batch-wise sampling</a:t>
            </a:r>
            <a:r>
              <a:rPr lang="es" sz="1600">
                <a:solidFill>
                  <a:schemeClr val="dk1"/>
                </a:solidFill>
              </a:rPr>
              <a:t> by shifting the batch.</a:t>
            </a:r>
            <a:endParaRPr sz="1600">
              <a:solidFill>
                <a:schemeClr val="dk1"/>
              </a:solidFill>
            </a:endParaRPr>
          </a:p>
          <a:p>
            <a:pPr indent="0" lvl="0" marL="0" rtl="0" algn="l">
              <a:spcBef>
                <a:spcPts val="1000"/>
              </a:spcBef>
              <a:spcAft>
                <a:spcPts val="0"/>
              </a:spcAft>
              <a:buNone/>
            </a:pPr>
            <a:r>
              <a:rPr lang="es" sz="1600">
                <a:solidFill>
                  <a:schemeClr val="dk1"/>
                </a:solidFill>
              </a:rPr>
              <a:t>Because it is highly improbable that any subsequent captions are the same, this approach works as expected.</a:t>
            </a:r>
            <a:endParaRPr sz="1600">
              <a:solidFill>
                <a:schemeClr val="dk1"/>
              </a:solidFill>
            </a:endParaRPr>
          </a:p>
          <a:p>
            <a:pPr indent="0" lvl="0" marL="0" rtl="0" algn="l">
              <a:spcBef>
                <a:spcPts val="1000"/>
              </a:spcBef>
              <a:spcAft>
                <a:spcPts val="1000"/>
              </a:spcAft>
              <a:buNone/>
            </a:pPr>
            <a:r>
              <a:rPr b="1" lang="es" sz="1500">
                <a:solidFill>
                  <a:schemeClr val="dk1"/>
                </a:solidFill>
              </a:rPr>
              <a:t>1:1 pos-neg ratio</a:t>
            </a:r>
            <a:endParaRPr b="1" sz="1500">
              <a:solidFill>
                <a:schemeClr val="dk1"/>
              </a:solidFill>
            </a:endParaRPr>
          </a:p>
        </p:txBody>
      </p:sp>
      <p:pic>
        <p:nvPicPr>
          <p:cNvPr id="183" name="Google Shape;183;p28"/>
          <p:cNvPicPr preferRelativeResize="0"/>
          <p:nvPr/>
        </p:nvPicPr>
        <p:blipFill>
          <a:blip r:embed="rId3">
            <a:alphaModFix/>
          </a:blip>
          <a:stretch>
            <a:fillRect/>
          </a:stretch>
        </p:blipFill>
        <p:spPr>
          <a:xfrm>
            <a:off x="2554400" y="689900"/>
            <a:ext cx="6524652" cy="39664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p:nvPr/>
        </p:nvSpPr>
        <p:spPr>
          <a:xfrm>
            <a:off x="382825" y="711200"/>
            <a:ext cx="8309400" cy="8118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(a): Implement basic Image-to-text retrieval.</a:t>
            </a:r>
            <a:endParaRPr/>
          </a:p>
        </p:txBody>
      </p:sp>
      <p:pic>
        <p:nvPicPr>
          <p:cNvPr id="190" name="Google Shape;190;p29"/>
          <p:cNvPicPr preferRelativeResize="0"/>
          <p:nvPr/>
        </p:nvPicPr>
        <p:blipFill>
          <a:blip r:embed="rId3">
            <a:alphaModFix/>
          </a:blip>
          <a:stretch>
            <a:fillRect/>
          </a:stretch>
        </p:blipFill>
        <p:spPr>
          <a:xfrm>
            <a:off x="243125" y="1655250"/>
            <a:ext cx="3951300" cy="3121100"/>
          </a:xfrm>
          <a:prstGeom prst="rect">
            <a:avLst/>
          </a:prstGeom>
          <a:noFill/>
          <a:ln>
            <a:noFill/>
          </a:ln>
        </p:spPr>
      </p:pic>
      <p:pic>
        <p:nvPicPr>
          <p:cNvPr id="191" name="Google Shape;191;p29"/>
          <p:cNvPicPr preferRelativeResize="0"/>
          <p:nvPr/>
        </p:nvPicPr>
        <p:blipFill>
          <a:blip r:embed="rId4">
            <a:alphaModFix/>
          </a:blip>
          <a:stretch>
            <a:fillRect/>
          </a:stretch>
        </p:blipFill>
        <p:spPr>
          <a:xfrm>
            <a:off x="4930275" y="1620963"/>
            <a:ext cx="4101348" cy="3189674"/>
          </a:xfrm>
          <a:prstGeom prst="rect">
            <a:avLst/>
          </a:prstGeom>
          <a:noFill/>
          <a:ln>
            <a:noFill/>
          </a:ln>
        </p:spPr>
      </p:pic>
      <p:pic>
        <p:nvPicPr>
          <p:cNvPr id="192" name="Google Shape;192;p29"/>
          <p:cNvPicPr preferRelativeResize="0"/>
          <p:nvPr/>
        </p:nvPicPr>
        <p:blipFill>
          <a:blip r:embed="rId5">
            <a:alphaModFix/>
          </a:blip>
          <a:stretch>
            <a:fillRect/>
          </a:stretch>
        </p:blipFill>
        <p:spPr>
          <a:xfrm>
            <a:off x="4325876" y="2821500"/>
            <a:ext cx="604400" cy="304937"/>
          </a:xfrm>
          <a:prstGeom prst="rect">
            <a:avLst/>
          </a:prstGeom>
          <a:noFill/>
          <a:ln>
            <a:noFill/>
          </a:ln>
        </p:spPr>
      </p:pic>
      <p:sp>
        <p:nvSpPr>
          <p:cNvPr id="193" name="Google Shape;193;p29"/>
          <p:cNvSpPr txBox="1"/>
          <p:nvPr/>
        </p:nvSpPr>
        <p:spPr>
          <a:xfrm>
            <a:off x="405475" y="711200"/>
            <a:ext cx="82641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The embedding layers were trained in 4 epochs, using the entire train set. The used batch size was 32, </a:t>
            </a:r>
            <a:endParaRPr sz="1300">
              <a:solidFill>
                <a:schemeClr val="dk1"/>
              </a:solidFill>
            </a:endParaRPr>
          </a:p>
          <a:p>
            <a:pPr indent="0" lvl="0" marL="0" rtl="0" algn="l">
              <a:spcBef>
                <a:spcPts val="0"/>
              </a:spcBef>
              <a:spcAft>
                <a:spcPts val="0"/>
              </a:spcAft>
              <a:buNone/>
            </a:pPr>
            <a:r>
              <a:rPr lang="es" sz="1300">
                <a:solidFill>
                  <a:schemeClr val="dk1"/>
                </a:solidFill>
              </a:rPr>
              <a:t>and </a:t>
            </a:r>
            <a:r>
              <a:rPr i="1" lang="es" sz="1300">
                <a:solidFill>
                  <a:schemeClr val="dk1"/>
                </a:solidFill>
              </a:rPr>
              <a:t>Adam</a:t>
            </a:r>
            <a:r>
              <a:rPr lang="es" sz="1300">
                <a:solidFill>
                  <a:schemeClr val="dk1"/>
                </a:solidFill>
              </a:rPr>
              <a:t> was employed as optimizer. The triplet loss’ parameters were the following: </a:t>
            </a:r>
            <a:r>
              <a:rPr i="1" lang="es" sz="1300">
                <a:solidFill>
                  <a:schemeClr val="dk1"/>
                </a:solidFill>
              </a:rPr>
              <a:t>margin=0.5 , p=2.</a:t>
            </a:r>
            <a:r>
              <a:rPr lang="es" sz="1300">
                <a:solidFill>
                  <a:schemeClr val="dk1"/>
                </a:solidFill>
              </a:rPr>
              <a:t> </a:t>
            </a:r>
            <a:endParaRPr sz="1300">
              <a:solidFill>
                <a:schemeClr val="dk1"/>
              </a:solidFill>
            </a:endParaRPr>
          </a:p>
          <a:p>
            <a:pPr indent="0" lvl="0" marL="0" rtl="0" algn="l">
              <a:spcBef>
                <a:spcPts val="0"/>
              </a:spcBef>
              <a:spcAft>
                <a:spcPts val="0"/>
              </a:spcAft>
              <a:buNone/>
            </a:pPr>
            <a:r>
              <a:rPr b="1" lang="es" sz="1300">
                <a:solidFill>
                  <a:schemeClr val="dk1"/>
                </a:solidFill>
              </a:rPr>
              <a:t>Train time     : </a:t>
            </a:r>
            <a:r>
              <a:rPr lang="es" sz="1300">
                <a:solidFill>
                  <a:schemeClr val="dk1"/>
                </a:solidFill>
              </a:rPr>
              <a:t>14 hours and 57 mins, using a RTX 3090. Final loss value: 0.079</a:t>
            </a:r>
            <a:endParaRPr sz="1300">
              <a:solidFill>
                <a:schemeClr val="dk1"/>
              </a:solidFill>
            </a:endParaRPr>
          </a:p>
          <a:p>
            <a:pPr indent="0" lvl="0" marL="0" rtl="0" algn="l">
              <a:spcBef>
                <a:spcPts val="0"/>
              </a:spcBef>
              <a:spcAft>
                <a:spcPts val="0"/>
              </a:spcAft>
              <a:buNone/>
            </a:pPr>
            <a:r>
              <a:t/>
            </a:r>
            <a:endParaRPr>
              <a:solidFill>
                <a:schemeClr val="dk1"/>
              </a:solidFill>
            </a:endParaRPr>
          </a:p>
        </p:txBody>
      </p:sp>
      <p:pic>
        <p:nvPicPr>
          <p:cNvPr id="194" name="Google Shape;194;p29"/>
          <p:cNvPicPr preferRelativeResize="0"/>
          <p:nvPr/>
        </p:nvPicPr>
        <p:blipFill>
          <a:blip r:embed="rId6">
            <a:alphaModFix/>
          </a:blip>
          <a:stretch>
            <a:fillRect/>
          </a:stretch>
        </p:blipFill>
        <p:spPr>
          <a:xfrm>
            <a:off x="1277250" y="1194625"/>
            <a:ext cx="255000" cy="25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p:nvPr/>
        </p:nvSpPr>
        <p:spPr>
          <a:xfrm>
            <a:off x="5503325" y="881075"/>
            <a:ext cx="3448200" cy="3840300"/>
          </a:xfrm>
          <a:prstGeom prst="roundRect">
            <a:avLst>
              <a:gd fmla="val 16667" name="adj"/>
            </a:avLst>
          </a:prstGeom>
          <a:solidFill>
            <a:srgbClr val="D9D9D9"/>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0"/>
          <p:cNvSpPr txBox="1"/>
          <p:nvPr>
            <p:ph idx="1" type="body"/>
          </p:nvPr>
        </p:nvSpPr>
        <p:spPr>
          <a:xfrm>
            <a:off x="5641700" y="765750"/>
            <a:ext cx="3128100" cy="37134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t/>
            </a:r>
            <a:endParaRPr sz="1400"/>
          </a:p>
          <a:p>
            <a:pPr indent="0" lvl="0" marL="0" rtl="0" algn="ctr">
              <a:spcBef>
                <a:spcPts val="360"/>
              </a:spcBef>
              <a:spcAft>
                <a:spcPts val="0"/>
              </a:spcAft>
              <a:buNone/>
            </a:pPr>
            <a:r>
              <a:rPr b="1" lang="es" sz="1400"/>
              <a:t>TSNE plot BEFORE the alignment:</a:t>
            </a:r>
            <a:endParaRPr b="1" sz="1400"/>
          </a:p>
          <a:p>
            <a:pPr indent="0" lvl="0" marL="0" rtl="0" algn="just">
              <a:spcBef>
                <a:spcPts val="360"/>
              </a:spcBef>
              <a:spcAft>
                <a:spcPts val="0"/>
              </a:spcAft>
              <a:buNone/>
            </a:pPr>
            <a:r>
              <a:t/>
            </a:r>
            <a:endParaRPr sz="600"/>
          </a:p>
          <a:p>
            <a:pPr indent="0" lvl="0" marL="0" rtl="0" algn="just">
              <a:spcBef>
                <a:spcPts val="360"/>
              </a:spcBef>
              <a:spcAft>
                <a:spcPts val="0"/>
              </a:spcAft>
              <a:buNone/>
            </a:pPr>
            <a:r>
              <a:rPr lang="es" sz="1400"/>
              <a:t>The caption and image embeddings are clearly differentiated before the alignment.</a:t>
            </a:r>
            <a:endParaRPr sz="1400"/>
          </a:p>
          <a:p>
            <a:pPr indent="0" lvl="0" marL="0" rtl="0" algn="just">
              <a:spcBef>
                <a:spcPts val="360"/>
              </a:spcBef>
              <a:spcAft>
                <a:spcPts val="0"/>
              </a:spcAft>
              <a:buNone/>
            </a:pPr>
            <a:r>
              <a:t/>
            </a:r>
            <a:endParaRPr sz="700"/>
          </a:p>
          <a:p>
            <a:pPr indent="0" lvl="0" marL="0" rtl="0" algn="just">
              <a:spcBef>
                <a:spcPts val="360"/>
              </a:spcBef>
              <a:spcAft>
                <a:spcPts val="0"/>
              </a:spcAft>
              <a:buNone/>
            </a:pPr>
            <a:r>
              <a:rPr lang="es" sz="1400"/>
              <a:t>Obviously, before the alignment, there is no relation between the image and caption of the same instance. Just two large groups differentiating </a:t>
            </a:r>
            <a:r>
              <a:rPr lang="es" sz="1400"/>
              <a:t>image and caption embeddings.</a:t>
            </a:r>
            <a:endParaRPr sz="1400"/>
          </a:p>
          <a:p>
            <a:pPr indent="0" lvl="0" marL="0" rtl="0" algn="just">
              <a:spcBef>
                <a:spcPts val="360"/>
              </a:spcBef>
              <a:spcAft>
                <a:spcPts val="0"/>
              </a:spcAft>
              <a:buNone/>
            </a:pPr>
            <a:r>
              <a:t/>
            </a:r>
            <a:endParaRPr sz="700"/>
          </a:p>
          <a:p>
            <a:pPr indent="0" lvl="0" marL="0" rtl="0" algn="just">
              <a:spcBef>
                <a:spcPts val="360"/>
              </a:spcBef>
              <a:spcAft>
                <a:spcPts val="0"/>
              </a:spcAft>
              <a:buNone/>
            </a:pPr>
            <a:r>
              <a:rPr lang="es" sz="1400"/>
              <a:t>(300 instances picked randomly from the database were used to draw the TSNE plot)</a:t>
            </a:r>
            <a:endParaRPr sz="1400"/>
          </a:p>
        </p:txBody>
      </p:sp>
      <p:sp>
        <p:nvSpPr>
          <p:cNvPr id="201" name="Google Shape;201;p30"/>
          <p:cNvSpPr txBox="1"/>
          <p:nvPr>
            <p:ph type="title"/>
          </p:nvPr>
        </p:nvSpPr>
        <p:spPr>
          <a:xfrm>
            <a:off x="33015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Implement basic Image-to-text retrieval.</a:t>
            </a:r>
            <a:endParaRPr/>
          </a:p>
        </p:txBody>
      </p:sp>
      <p:pic>
        <p:nvPicPr>
          <p:cNvPr id="202" name="Google Shape;202;p30"/>
          <p:cNvPicPr preferRelativeResize="0"/>
          <p:nvPr/>
        </p:nvPicPr>
        <p:blipFill>
          <a:blip r:embed="rId3">
            <a:alphaModFix/>
          </a:blip>
          <a:stretch>
            <a:fillRect/>
          </a:stretch>
        </p:blipFill>
        <p:spPr>
          <a:xfrm>
            <a:off x="152400" y="628525"/>
            <a:ext cx="5283726" cy="4173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3015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(a): Implement basic Image-to-text retrieval.</a:t>
            </a:r>
            <a:endParaRPr/>
          </a:p>
        </p:txBody>
      </p:sp>
      <p:pic>
        <p:nvPicPr>
          <p:cNvPr id="208" name="Google Shape;208;p31"/>
          <p:cNvPicPr preferRelativeResize="0"/>
          <p:nvPr/>
        </p:nvPicPr>
        <p:blipFill rotWithShape="1">
          <a:blip r:embed="rId3">
            <a:alphaModFix/>
          </a:blip>
          <a:srcRect b="0" l="-1626" r="0" t="0"/>
          <a:stretch/>
        </p:blipFill>
        <p:spPr>
          <a:xfrm>
            <a:off x="3856625" y="780929"/>
            <a:ext cx="5134977" cy="3993545"/>
          </a:xfrm>
          <a:prstGeom prst="rect">
            <a:avLst/>
          </a:prstGeom>
          <a:noFill/>
          <a:ln>
            <a:noFill/>
          </a:ln>
        </p:spPr>
      </p:pic>
      <p:sp>
        <p:nvSpPr>
          <p:cNvPr id="209" name="Google Shape;209;p31"/>
          <p:cNvSpPr/>
          <p:nvPr/>
        </p:nvSpPr>
        <p:spPr>
          <a:xfrm>
            <a:off x="256025" y="743850"/>
            <a:ext cx="3728100" cy="4030500"/>
          </a:xfrm>
          <a:prstGeom prst="roundRect">
            <a:avLst>
              <a:gd fmla="val 16667" name="adj"/>
            </a:avLst>
          </a:prstGeom>
          <a:solidFill>
            <a:srgbClr val="D9D9D9"/>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1"/>
          <p:cNvSpPr txBox="1"/>
          <p:nvPr>
            <p:ph idx="1" type="body"/>
          </p:nvPr>
        </p:nvSpPr>
        <p:spPr>
          <a:xfrm>
            <a:off x="327575" y="512500"/>
            <a:ext cx="3529200" cy="37134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t/>
            </a:r>
            <a:endParaRPr sz="1400"/>
          </a:p>
          <a:p>
            <a:pPr indent="0" lvl="0" marL="0" rtl="0" algn="ctr">
              <a:spcBef>
                <a:spcPts val="360"/>
              </a:spcBef>
              <a:spcAft>
                <a:spcPts val="0"/>
              </a:spcAft>
              <a:buNone/>
            </a:pPr>
            <a:r>
              <a:rPr b="1" lang="es" sz="1400"/>
              <a:t>TSNE plot AFTER the alignment:</a:t>
            </a:r>
            <a:endParaRPr b="1" sz="1400"/>
          </a:p>
          <a:p>
            <a:pPr indent="0" lvl="0" marL="0" rtl="0" algn="just">
              <a:spcBef>
                <a:spcPts val="360"/>
              </a:spcBef>
              <a:spcAft>
                <a:spcPts val="0"/>
              </a:spcAft>
              <a:buNone/>
            </a:pPr>
            <a:r>
              <a:t/>
            </a:r>
            <a:endParaRPr sz="300"/>
          </a:p>
          <a:p>
            <a:pPr indent="0" lvl="0" marL="0" rtl="0" algn="just">
              <a:spcBef>
                <a:spcPts val="360"/>
              </a:spcBef>
              <a:spcAft>
                <a:spcPts val="0"/>
              </a:spcAft>
              <a:buNone/>
            </a:pPr>
            <a:r>
              <a:rPr lang="es" sz="1200"/>
              <a:t>After training the image and text embedding layers, the obtained embeddings are much more related.</a:t>
            </a:r>
            <a:endParaRPr sz="1200"/>
          </a:p>
          <a:p>
            <a:pPr indent="0" lvl="0" marL="0" rtl="0" algn="just">
              <a:spcBef>
                <a:spcPts val="360"/>
              </a:spcBef>
              <a:spcAft>
                <a:spcPts val="0"/>
              </a:spcAft>
              <a:buNone/>
            </a:pPr>
            <a:r>
              <a:t/>
            </a:r>
            <a:endParaRPr sz="300"/>
          </a:p>
          <a:p>
            <a:pPr indent="0" lvl="0" marL="0" rtl="0" algn="just">
              <a:spcBef>
                <a:spcPts val="360"/>
              </a:spcBef>
              <a:spcAft>
                <a:spcPts val="0"/>
              </a:spcAft>
              <a:buNone/>
            </a:pPr>
            <a:r>
              <a:rPr lang="es" sz="1200"/>
              <a:t>Most of the same indexed embeds (images and captions) are very close, but not overlapping (as shown by the green lines and circles) → Not overfitting!!!</a:t>
            </a:r>
            <a:endParaRPr sz="1200"/>
          </a:p>
          <a:p>
            <a:pPr indent="0" lvl="0" marL="0" rtl="0" algn="just">
              <a:spcBef>
                <a:spcPts val="360"/>
              </a:spcBef>
              <a:spcAft>
                <a:spcPts val="0"/>
              </a:spcAft>
              <a:buNone/>
            </a:pPr>
            <a:r>
              <a:rPr b="1" lang="es" sz="1000">
                <a:solidFill>
                  <a:srgbClr val="FF0000"/>
                </a:solidFill>
              </a:rPr>
              <a:t>NOTE: </a:t>
            </a:r>
            <a:r>
              <a:rPr lang="es" sz="1000"/>
              <a:t>The distances shown in the TSNE plot are quite representative but are not the real ones, since the dimensionality has been reduced from 1000 to 2 in order to visualize it.</a:t>
            </a:r>
            <a:endParaRPr sz="1000"/>
          </a:p>
          <a:p>
            <a:pPr indent="0" lvl="0" marL="0" rtl="0" algn="just">
              <a:spcBef>
                <a:spcPts val="360"/>
              </a:spcBef>
              <a:spcAft>
                <a:spcPts val="0"/>
              </a:spcAft>
              <a:buNone/>
            </a:pPr>
            <a:r>
              <a:t/>
            </a:r>
            <a:endParaRPr sz="300"/>
          </a:p>
          <a:p>
            <a:pPr indent="0" lvl="0" marL="0" rtl="0" algn="just">
              <a:spcBef>
                <a:spcPts val="360"/>
              </a:spcBef>
              <a:spcAft>
                <a:spcPts val="0"/>
              </a:spcAft>
              <a:buNone/>
            </a:pPr>
            <a:r>
              <a:rPr lang="es" sz="1200"/>
              <a:t>Related instances have ended up nearby </a:t>
            </a:r>
            <a:endParaRPr sz="1200"/>
          </a:p>
          <a:p>
            <a:pPr indent="0" lvl="0" marL="0" rtl="0" algn="just">
              <a:spcBef>
                <a:spcPts val="360"/>
              </a:spcBef>
              <a:spcAft>
                <a:spcPts val="0"/>
              </a:spcAft>
              <a:buNone/>
            </a:pPr>
            <a:r>
              <a:rPr lang="es" sz="1200"/>
              <a:t>(a closer look will be given to the red circle in the next slide)</a:t>
            </a:r>
            <a:endParaRPr sz="1200"/>
          </a:p>
          <a:p>
            <a:pPr indent="0" lvl="0" marL="0" rtl="0" algn="just">
              <a:spcBef>
                <a:spcPts val="360"/>
              </a:spcBef>
              <a:spcAft>
                <a:spcPts val="0"/>
              </a:spcAft>
              <a:buNone/>
            </a:pPr>
            <a:r>
              <a:t/>
            </a:r>
            <a:endParaRPr sz="300"/>
          </a:p>
          <a:p>
            <a:pPr indent="0" lvl="0" marL="0" rtl="0" algn="just">
              <a:spcBef>
                <a:spcPts val="360"/>
              </a:spcBef>
              <a:spcAft>
                <a:spcPts val="0"/>
              </a:spcAft>
              <a:buNone/>
            </a:pPr>
            <a:r>
              <a:rPr lang="es" sz="1200"/>
              <a:t>(150 instances picked randomly from the database were used to draw the TSNE plot)</a:t>
            </a:r>
            <a:endParaRPr sz="1200"/>
          </a:p>
        </p:txBody>
      </p:sp>
      <p:cxnSp>
        <p:nvCxnSpPr>
          <p:cNvPr id="211" name="Google Shape;211;p31"/>
          <p:cNvCxnSpPr/>
          <p:nvPr/>
        </p:nvCxnSpPr>
        <p:spPr>
          <a:xfrm flipH="1" rot="-5400000">
            <a:off x="8022275" y="2061625"/>
            <a:ext cx="321300" cy="125400"/>
          </a:xfrm>
          <a:prstGeom prst="curvedConnector3">
            <a:avLst>
              <a:gd fmla="val 50000" name="adj1"/>
            </a:avLst>
          </a:prstGeom>
          <a:noFill/>
          <a:ln cap="flat" cmpd="sng" w="9525">
            <a:solidFill>
              <a:srgbClr val="00FF00"/>
            </a:solidFill>
            <a:prstDash val="solid"/>
            <a:round/>
            <a:headEnd len="med" w="med" type="none"/>
            <a:tailEnd len="med" w="med" type="none"/>
          </a:ln>
        </p:spPr>
      </p:cxnSp>
      <p:sp>
        <p:nvSpPr>
          <p:cNvPr id="212" name="Google Shape;212;p31"/>
          <p:cNvSpPr/>
          <p:nvPr/>
        </p:nvSpPr>
        <p:spPr>
          <a:xfrm>
            <a:off x="7610225" y="2278075"/>
            <a:ext cx="237600" cy="211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1"/>
          <p:cNvSpPr/>
          <p:nvPr/>
        </p:nvSpPr>
        <p:spPr>
          <a:xfrm rot="2889364">
            <a:off x="7224129" y="2985395"/>
            <a:ext cx="312095" cy="19186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1"/>
          <p:cNvSpPr/>
          <p:nvPr/>
        </p:nvSpPr>
        <p:spPr>
          <a:xfrm rot="-1654963">
            <a:off x="7075937" y="2581401"/>
            <a:ext cx="332377" cy="165182"/>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1"/>
          <p:cNvSpPr/>
          <p:nvPr/>
        </p:nvSpPr>
        <p:spPr>
          <a:xfrm>
            <a:off x="6578225" y="1587975"/>
            <a:ext cx="211307" cy="263600"/>
          </a:xfrm>
          <a:custGeom>
            <a:rect b="b" l="l" r="r" t="t"/>
            <a:pathLst>
              <a:path extrusionOk="0" h="9982" w="7468">
                <a:moveTo>
                  <a:pt x="0" y="0"/>
                </a:moveTo>
                <a:cubicBezTo>
                  <a:pt x="1195" y="211"/>
                  <a:pt x="6162" y="-399"/>
                  <a:pt x="7170" y="1265"/>
                </a:cubicBezTo>
                <a:cubicBezTo>
                  <a:pt x="8178" y="2929"/>
                  <a:pt x="6233" y="8529"/>
                  <a:pt x="6046" y="9982"/>
                </a:cubicBezTo>
              </a:path>
            </a:pathLst>
          </a:custGeom>
          <a:noFill/>
          <a:ln cap="flat" cmpd="sng" w="9525">
            <a:solidFill>
              <a:srgbClr val="00FF00"/>
            </a:solidFill>
            <a:prstDash val="solid"/>
            <a:round/>
            <a:headEnd len="med" w="med" type="none"/>
            <a:tailEnd len="med" w="med" type="none"/>
          </a:ln>
        </p:spPr>
      </p:sp>
      <p:sp>
        <p:nvSpPr>
          <p:cNvPr id="216" name="Google Shape;216;p31"/>
          <p:cNvSpPr/>
          <p:nvPr/>
        </p:nvSpPr>
        <p:spPr>
          <a:xfrm>
            <a:off x="6496056" y="1812925"/>
            <a:ext cx="215725" cy="319150"/>
          </a:xfrm>
          <a:custGeom>
            <a:rect b="b" l="l" r="r" t="t"/>
            <a:pathLst>
              <a:path extrusionOk="0" h="12766" w="8629">
                <a:moveTo>
                  <a:pt x="4834" y="0"/>
                </a:moveTo>
                <a:cubicBezTo>
                  <a:pt x="4037" y="984"/>
                  <a:pt x="264" y="3866"/>
                  <a:pt x="53" y="5904"/>
                </a:cubicBezTo>
                <a:cubicBezTo>
                  <a:pt x="-158" y="7943"/>
                  <a:pt x="2139" y="11153"/>
                  <a:pt x="3568" y="12231"/>
                </a:cubicBezTo>
                <a:cubicBezTo>
                  <a:pt x="4997" y="13309"/>
                  <a:pt x="7786" y="12348"/>
                  <a:pt x="8629" y="12371"/>
                </a:cubicBezTo>
              </a:path>
            </a:pathLst>
          </a:custGeom>
          <a:noFill/>
          <a:ln cap="flat" cmpd="sng" w="9525">
            <a:solidFill>
              <a:srgbClr val="00FF00"/>
            </a:solidFill>
            <a:prstDash val="solid"/>
            <a:round/>
            <a:headEnd len="med" w="med" type="none"/>
            <a:tailEnd len="med" w="med" type="none"/>
          </a:ln>
        </p:spPr>
      </p:sp>
      <p:sp>
        <p:nvSpPr>
          <p:cNvPr id="217" name="Google Shape;217;p31"/>
          <p:cNvSpPr/>
          <p:nvPr/>
        </p:nvSpPr>
        <p:spPr>
          <a:xfrm>
            <a:off x="6282975" y="2248750"/>
            <a:ext cx="330600" cy="240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1"/>
          <p:cNvSpPr/>
          <p:nvPr/>
        </p:nvSpPr>
        <p:spPr>
          <a:xfrm>
            <a:off x="6956425" y="3166964"/>
            <a:ext cx="319825" cy="101050"/>
          </a:xfrm>
          <a:custGeom>
            <a:rect b="b" l="l" r="r" t="t"/>
            <a:pathLst>
              <a:path extrusionOk="0" h="4042" w="12793">
                <a:moveTo>
                  <a:pt x="0" y="1511"/>
                </a:moveTo>
                <a:cubicBezTo>
                  <a:pt x="1406" y="1277"/>
                  <a:pt x="6303" y="-317"/>
                  <a:pt x="8435" y="105"/>
                </a:cubicBezTo>
                <a:cubicBezTo>
                  <a:pt x="10567" y="527"/>
                  <a:pt x="12067" y="3386"/>
                  <a:pt x="12793" y="4042"/>
                </a:cubicBezTo>
              </a:path>
            </a:pathLst>
          </a:custGeom>
          <a:noFill/>
          <a:ln cap="flat" cmpd="sng" w="9525">
            <a:solidFill>
              <a:srgbClr val="00FF00"/>
            </a:solidFill>
            <a:prstDash val="solid"/>
            <a:round/>
            <a:headEnd len="med" w="med" type="none"/>
            <a:tailEnd len="med" w="med" type="none"/>
          </a:ln>
        </p:spPr>
      </p:sp>
      <p:sp>
        <p:nvSpPr>
          <p:cNvPr id="219" name="Google Shape;219;p31"/>
          <p:cNvSpPr/>
          <p:nvPr/>
        </p:nvSpPr>
        <p:spPr>
          <a:xfrm>
            <a:off x="5009225" y="2173946"/>
            <a:ext cx="400700" cy="299750"/>
          </a:xfrm>
          <a:custGeom>
            <a:rect b="b" l="l" r="r" t="t"/>
            <a:pathLst>
              <a:path extrusionOk="0" h="11990" w="16028">
                <a:moveTo>
                  <a:pt x="0" y="5241"/>
                </a:moveTo>
                <a:cubicBezTo>
                  <a:pt x="1078" y="4398"/>
                  <a:pt x="3797" y="-945"/>
                  <a:pt x="6468" y="180"/>
                </a:cubicBezTo>
                <a:cubicBezTo>
                  <a:pt x="9139" y="1305"/>
                  <a:pt x="14435" y="10022"/>
                  <a:pt x="16028" y="11990"/>
                </a:cubicBezTo>
              </a:path>
            </a:pathLst>
          </a:custGeom>
          <a:noFill/>
          <a:ln cap="flat" cmpd="sng" w="9525">
            <a:solidFill>
              <a:srgbClr val="00FF00"/>
            </a:solidFill>
            <a:prstDash val="solid"/>
            <a:round/>
            <a:headEnd len="med" w="med" type="none"/>
            <a:tailEnd len="med" w="med" type="none"/>
          </a:ln>
        </p:spPr>
      </p:sp>
      <p:sp>
        <p:nvSpPr>
          <p:cNvPr id="220" name="Google Shape;220;p31"/>
          <p:cNvSpPr/>
          <p:nvPr/>
        </p:nvSpPr>
        <p:spPr>
          <a:xfrm>
            <a:off x="6643380" y="2473700"/>
            <a:ext cx="158400" cy="351475"/>
          </a:xfrm>
          <a:custGeom>
            <a:rect b="b" l="l" r="r" t="t"/>
            <a:pathLst>
              <a:path extrusionOk="0" h="14059" w="6336">
                <a:moveTo>
                  <a:pt x="993" y="14059"/>
                </a:moveTo>
                <a:cubicBezTo>
                  <a:pt x="876" y="12723"/>
                  <a:pt x="-600" y="8388"/>
                  <a:pt x="290" y="6045"/>
                </a:cubicBezTo>
                <a:cubicBezTo>
                  <a:pt x="1181" y="3702"/>
                  <a:pt x="5328" y="1008"/>
                  <a:pt x="6336" y="0"/>
                </a:cubicBezTo>
              </a:path>
            </a:pathLst>
          </a:custGeom>
          <a:noFill/>
          <a:ln cap="flat" cmpd="sng" w="9525">
            <a:solidFill>
              <a:srgbClr val="00FF00"/>
            </a:solidFill>
            <a:prstDash val="solid"/>
            <a:round/>
            <a:headEnd len="med" w="med" type="none"/>
            <a:tailEnd len="med" w="med" type="none"/>
          </a:ln>
        </p:spPr>
      </p:sp>
      <p:sp>
        <p:nvSpPr>
          <p:cNvPr id="221" name="Google Shape;221;p31"/>
          <p:cNvSpPr/>
          <p:nvPr/>
        </p:nvSpPr>
        <p:spPr>
          <a:xfrm>
            <a:off x="5142125" y="2192905"/>
            <a:ext cx="400325" cy="157300"/>
          </a:xfrm>
          <a:custGeom>
            <a:rect b="b" l="l" r="r" t="t"/>
            <a:pathLst>
              <a:path extrusionOk="0" h="6292" w="16013">
                <a:moveTo>
                  <a:pt x="0" y="6292"/>
                </a:moveTo>
                <a:cubicBezTo>
                  <a:pt x="1841" y="5245"/>
                  <a:pt x="8374" y="184"/>
                  <a:pt x="11043" y="11"/>
                </a:cubicBezTo>
                <a:cubicBezTo>
                  <a:pt x="13712" y="-162"/>
                  <a:pt x="15185" y="4382"/>
                  <a:pt x="16013" y="5256"/>
                </a:cubicBezTo>
              </a:path>
            </a:pathLst>
          </a:custGeom>
          <a:noFill/>
          <a:ln cap="flat" cmpd="sng" w="9525">
            <a:solidFill>
              <a:srgbClr val="00FF00"/>
            </a:solidFill>
            <a:prstDash val="solid"/>
            <a:round/>
            <a:headEnd len="med" w="med" type="none"/>
            <a:tailEnd len="med" w="med" type="none"/>
          </a:ln>
        </p:spPr>
      </p:sp>
      <p:sp>
        <p:nvSpPr>
          <p:cNvPr id="222" name="Google Shape;222;p31"/>
          <p:cNvSpPr/>
          <p:nvPr/>
        </p:nvSpPr>
        <p:spPr>
          <a:xfrm>
            <a:off x="7624875" y="2914207"/>
            <a:ext cx="228150" cy="340175"/>
          </a:xfrm>
          <a:custGeom>
            <a:rect b="b" l="l" r="r" t="t"/>
            <a:pathLst>
              <a:path extrusionOk="0" h="13607" w="9126">
                <a:moveTo>
                  <a:pt x="0" y="296"/>
                </a:moveTo>
                <a:cubicBezTo>
                  <a:pt x="1466" y="459"/>
                  <a:pt x="7592" y="-945"/>
                  <a:pt x="8793" y="1273"/>
                </a:cubicBezTo>
                <a:cubicBezTo>
                  <a:pt x="9994" y="3492"/>
                  <a:pt x="7470" y="11551"/>
                  <a:pt x="7205" y="13607"/>
                </a:cubicBezTo>
              </a:path>
            </a:pathLst>
          </a:custGeom>
          <a:noFill/>
          <a:ln cap="flat" cmpd="sng" w="9525">
            <a:solidFill>
              <a:srgbClr val="00FF00"/>
            </a:solidFill>
            <a:prstDash val="solid"/>
            <a:round/>
            <a:headEnd len="med" w="med" type="none"/>
            <a:tailEnd len="med" w="med" type="none"/>
          </a:ln>
        </p:spPr>
      </p:sp>
      <p:sp>
        <p:nvSpPr>
          <p:cNvPr id="223" name="Google Shape;223;p31"/>
          <p:cNvSpPr/>
          <p:nvPr/>
        </p:nvSpPr>
        <p:spPr>
          <a:xfrm>
            <a:off x="5027719" y="2494136"/>
            <a:ext cx="632325" cy="103875"/>
          </a:xfrm>
          <a:custGeom>
            <a:rect b="b" l="l" r="r" t="t"/>
            <a:pathLst>
              <a:path extrusionOk="0" h="4155" w="25293">
                <a:moveTo>
                  <a:pt x="15" y="4155"/>
                </a:moveTo>
                <a:cubicBezTo>
                  <a:pt x="178" y="3992"/>
                  <a:pt x="-372" y="3870"/>
                  <a:pt x="992" y="3178"/>
                </a:cubicBezTo>
                <a:cubicBezTo>
                  <a:pt x="2356" y="2486"/>
                  <a:pt x="4676" y="-17"/>
                  <a:pt x="8197" y="3"/>
                </a:cubicBezTo>
                <a:cubicBezTo>
                  <a:pt x="11718" y="23"/>
                  <a:pt x="19269" y="2934"/>
                  <a:pt x="22118" y="3300"/>
                </a:cubicBezTo>
                <a:cubicBezTo>
                  <a:pt x="24967" y="3666"/>
                  <a:pt x="24764" y="2384"/>
                  <a:pt x="25293" y="2201"/>
                </a:cubicBezTo>
              </a:path>
            </a:pathLst>
          </a:custGeom>
          <a:noFill/>
          <a:ln cap="flat" cmpd="sng" w="9525">
            <a:solidFill>
              <a:srgbClr val="00FF00"/>
            </a:solidFill>
            <a:prstDash val="solid"/>
            <a:round/>
            <a:headEnd len="med" w="med" type="none"/>
            <a:tailEnd len="med" w="med" type="none"/>
          </a:ln>
        </p:spPr>
      </p:sp>
      <p:sp>
        <p:nvSpPr>
          <p:cNvPr id="224" name="Google Shape;224;p31"/>
          <p:cNvSpPr/>
          <p:nvPr/>
        </p:nvSpPr>
        <p:spPr>
          <a:xfrm>
            <a:off x="7508988" y="2847453"/>
            <a:ext cx="198925" cy="193225"/>
          </a:xfrm>
          <a:custGeom>
            <a:rect b="b" l="l" r="r" t="t"/>
            <a:pathLst>
              <a:path extrusionOk="0" h="7729" w="7957">
                <a:moveTo>
                  <a:pt x="1118" y="7729"/>
                </a:moveTo>
                <a:cubicBezTo>
                  <a:pt x="996" y="6589"/>
                  <a:pt x="-754" y="2172"/>
                  <a:pt x="386" y="890"/>
                </a:cubicBezTo>
                <a:cubicBezTo>
                  <a:pt x="1526" y="-392"/>
                  <a:pt x="6695" y="178"/>
                  <a:pt x="7957" y="36"/>
                </a:cubicBezTo>
              </a:path>
            </a:pathLst>
          </a:custGeom>
          <a:noFill/>
          <a:ln cap="flat" cmpd="sng" w="9525">
            <a:solidFill>
              <a:srgbClr val="00FF00"/>
            </a:solidFill>
            <a:prstDash val="solid"/>
            <a:round/>
            <a:headEnd len="med" w="med" type="none"/>
            <a:tailEnd len="med" w="med" type="none"/>
          </a:ln>
        </p:spPr>
      </p:sp>
      <p:sp>
        <p:nvSpPr>
          <p:cNvPr id="225" name="Google Shape;225;p31"/>
          <p:cNvSpPr/>
          <p:nvPr/>
        </p:nvSpPr>
        <p:spPr>
          <a:xfrm>
            <a:off x="7201150" y="3388700"/>
            <a:ext cx="644150" cy="217575"/>
          </a:xfrm>
          <a:custGeom>
            <a:rect b="b" l="l" r="r" t="t"/>
            <a:pathLst>
              <a:path extrusionOk="0" h="8703" w="25766">
                <a:moveTo>
                  <a:pt x="0" y="0"/>
                </a:moveTo>
                <a:cubicBezTo>
                  <a:pt x="1221" y="1425"/>
                  <a:pt x="3521" y="7632"/>
                  <a:pt x="7327" y="8548"/>
                </a:cubicBezTo>
                <a:cubicBezTo>
                  <a:pt x="11133" y="9464"/>
                  <a:pt x="19762" y="5658"/>
                  <a:pt x="22835" y="5495"/>
                </a:cubicBezTo>
                <a:cubicBezTo>
                  <a:pt x="25908" y="5332"/>
                  <a:pt x="25278" y="7225"/>
                  <a:pt x="25766" y="7571"/>
                </a:cubicBezTo>
              </a:path>
            </a:pathLst>
          </a:custGeom>
          <a:noFill/>
          <a:ln cap="flat" cmpd="sng" w="9525">
            <a:solidFill>
              <a:srgbClr val="00FF00"/>
            </a:solidFill>
            <a:prstDash val="solid"/>
            <a:round/>
            <a:headEnd len="med" w="med" type="none"/>
            <a:tailEnd len="med" w="med" type="none"/>
          </a:ln>
        </p:spPr>
      </p:sp>
      <p:sp>
        <p:nvSpPr>
          <p:cNvPr id="226" name="Google Shape;226;p31"/>
          <p:cNvSpPr/>
          <p:nvPr/>
        </p:nvSpPr>
        <p:spPr>
          <a:xfrm>
            <a:off x="5531825" y="2030175"/>
            <a:ext cx="570900" cy="477675"/>
          </a:xfrm>
          <a:custGeom>
            <a:rect b="b" l="l" r="r" t="t"/>
            <a:pathLst>
              <a:path extrusionOk="0" h="19107" w="22836">
                <a:moveTo>
                  <a:pt x="0" y="0"/>
                </a:moveTo>
                <a:cubicBezTo>
                  <a:pt x="3236" y="3053"/>
                  <a:pt x="15610" y="15712"/>
                  <a:pt x="19416" y="18317"/>
                </a:cubicBezTo>
                <a:cubicBezTo>
                  <a:pt x="23222" y="20922"/>
                  <a:pt x="22266" y="16079"/>
                  <a:pt x="22836" y="15631"/>
                </a:cubicBezTo>
              </a:path>
            </a:pathLst>
          </a:custGeom>
          <a:noFill/>
          <a:ln cap="flat" cmpd="sng" w="9525">
            <a:solidFill>
              <a:srgbClr val="00FF00"/>
            </a:solidFill>
            <a:prstDash val="solid"/>
            <a:round/>
            <a:headEnd len="med" w="med" type="none"/>
            <a:tailEnd len="med" w="med" type="none"/>
          </a:ln>
        </p:spPr>
      </p:sp>
      <p:sp>
        <p:nvSpPr>
          <p:cNvPr id="227" name="Google Shape;227;p31"/>
          <p:cNvSpPr/>
          <p:nvPr/>
        </p:nvSpPr>
        <p:spPr>
          <a:xfrm>
            <a:off x="6532185" y="2457575"/>
            <a:ext cx="172575" cy="552575"/>
          </a:xfrm>
          <a:custGeom>
            <a:rect b="b" l="l" r="r" t="t"/>
            <a:pathLst>
              <a:path extrusionOk="0" h="22103" w="6903">
                <a:moveTo>
                  <a:pt x="6903" y="0"/>
                </a:moveTo>
                <a:cubicBezTo>
                  <a:pt x="5763" y="2035"/>
                  <a:pt x="573" y="8527"/>
                  <a:pt x="64" y="12211"/>
                </a:cubicBezTo>
                <a:cubicBezTo>
                  <a:pt x="-445" y="15895"/>
                  <a:pt x="3219" y="20454"/>
                  <a:pt x="3850" y="22103"/>
                </a:cubicBezTo>
              </a:path>
            </a:pathLst>
          </a:custGeom>
          <a:noFill/>
          <a:ln cap="flat" cmpd="sng" w="9525">
            <a:solidFill>
              <a:srgbClr val="00FF00"/>
            </a:solidFill>
            <a:prstDash val="solid"/>
            <a:round/>
            <a:headEnd len="med" w="med" type="none"/>
            <a:tailEnd len="med" w="med" type="none"/>
          </a:ln>
        </p:spPr>
      </p:sp>
      <p:sp>
        <p:nvSpPr>
          <p:cNvPr id="228" name="Google Shape;228;p31"/>
          <p:cNvSpPr/>
          <p:nvPr/>
        </p:nvSpPr>
        <p:spPr>
          <a:xfrm>
            <a:off x="7470200" y="2172025"/>
            <a:ext cx="198900" cy="423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1"/>
          <p:cNvSpPr/>
          <p:nvPr/>
        </p:nvSpPr>
        <p:spPr>
          <a:xfrm>
            <a:off x="7632050" y="3094256"/>
            <a:ext cx="324925" cy="162725"/>
          </a:xfrm>
          <a:custGeom>
            <a:rect b="b" l="l" r="r" t="t"/>
            <a:pathLst>
              <a:path extrusionOk="0" h="6509" w="12997">
                <a:moveTo>
                  <a:pt x="0" y="240"/>
                </a:moveTo>
                <a:cubicBezTo>
                  <a:pt x="2063" y="294"/>
                  <a:pt x="10530" y="-484"/>
                  <a:pt x="12379" y="561"/>
                </a:cubicBezTo>
                <a:cubicBezTo>
                  <a:pt x="14228" y="1606"/>
                  <a:pt x="11307" y="5518"/>
                  <a:pt x="11093" y="6509"/>
                </a:cubicBezTo>
              </a:path>
            </a:pathLst>
          </a:custGeom>
          <a:noFill/>
          <a:ln cap="flat" cmpd="sng" w="9525">
            <a:solidFill>
              <a:srgbClr val="00FF00"/>
            </a:solidFill>
            <a:prstDash val="solid"/>
            <a:round/>
            <a:headEnd len="med" w="med" type="none"/>
            <a:tailEnd len="med" w="med" type="none"/>
          </a:ln>
        </p:spPr>
      </p:sp>
      <p:sp>
        <p:nvSpPr>
          <p:cNvPr id="230" name="Google Shape;230;p31"/>
          <p:cNvSpPr/>
          <p:nvPr/>
        </p:nvSpPr>
        <p:spPr>
          <a:xfrm>
            <a:off x="6236101" y="2240175"/>
            <a:ext cx="310025" cy="341625"/>
          </a:xfrm>
          <a:custGeom>
            <a:rect b="b" l="l" r="r" t="t"/>
            <a:pathLst>
              <a:path extrusionOk="0" h="13665" w="12401">
                <a:moveTo>
                  <a:pt x="5488" y="0"/>
                </a:moveTo>
                <a:cubicBezTo>
                  <a:pt x="4604" y="1179"/>
                  <a:pt x="-969" y="4797"/>
                  <a:pt x="183" y="7074"/>
                </a:cubicBezTo>
                <a:cubicBezTo>
                  <a:pt x="1335" y="9352"/>
                  <a:pt x="10365" y="12567"/>
                  <a:pt x="12401" y="13665"/>
                </a:cubicBezTo>
              </a:path>
            </a:pathLst>
          </a:custGeom>
          <a:noFill/>
          <a:ln cap="flat" cmpd="sng" w="9525">
            <a:solidFill>
              <a:srgbClr val="00FF00"/>
            </a:solidFill>
            <a:prstDash val="solid"/>
            <a:round/>
            <a:headEnd len="med" w="med" type="none"/>
            <a:tailEnd len="med" w="med" type="none"/>
          </a:ln>
        </p:spPr>
      </p:sp>
      <p:sp>
        <p:nvSpPr>
          <p:cNvPr id="231" name="Google Shape;231;p31"/>
          <p:cNvSpPr/>
          <p:nvPr/>
        </p:nvSpPr>
        <p:spPr>
          <a:xfrm>
            <a:off x="5561475" y="2951550"/>
            <a:ext cx="257650" cy="482275"/>
          </a:xfrm>
          <a:custGeom>
            <a:rect b="b" l="l" r="r" t="t"/>
            <a:pathLst>
              <a:path extrusionOk="0" h="19291" w="10306">
                <a:moveTo>
                  <a:pt x="0" y="0"/>
                </a:moveTo>
                <a:cubicBezTo>
                  <a:pt x="1608" y="2679"/>
                  <a:pt x="8092" y="12861"/>
                  <a:pt x="9646" y="16076"/>
                </a:cubicBezTo>
                <a:cubicBezTo>
                  <a:pt x="11200" y="19291"/>
                  <a:pt x="9378" y="18755"/>
                  <a:pt x="9324" y="19291"/>
                </a:cubicBezTo>
              </a:path>
            </a:pathLst>
          </a:custGeom>
          <a:noFill/>
          <a:ln cap="flat" cmpd="sng" w="9525">
            <a:solidFill>
              <a:srgbClr val="00FF00"/>
            </a:solidFill>
            <a:prstDash val="solid"/>
            <a:round/>
            <a:headEnd len="med" w="med" type="none"/>
            <a:tailEnd len="med" w="med" type="none"/>
          </a:ln>
        </p:spPr>
      </p:sp>
      <p:sp>
        <p:nvSpPr>
          <p:cNvPr id="232" name="Google Shape;232;p31"/>
          <p:cNvSpPr/>
          <p:nvPr/>
        </p:nvSpPr>
        <p:spPr>
          <a:xfrm>
            <a:off x="7217300" y="2340650"/>
            <a:ext cx="522475" cy="221050"/>
          </a:xfrm>
          <a:custGeom>
            <a:rect b="b" l="l" r="r" t="t"/>
            <a:pathLst>
              <a:path extrusionOk="0" h="8842" w="20899">
                <a:moveTo>
                  <a:pt x="0" y="0"/>
                </a:moveTo>
                <a:cubicBezTo>
                  <a:pt x="1742" y="938"/>
                  <a:pt x="7314" y="4502"/>
                  <a:pt x="10449" y="5627"/>
                </a:cubicBezTo>
                <a:cubicBezTo>
                  <a:pt x="13584" y="6752"/>
                  <a:pt x="17067" y="6216"/>
                  <a:pt x="18809" y="6752"/>
                </a:cubicBezTo>
                <a:cubicBezTo>
                  <a:pt x="20551" y="7288"/>
                  <a:pt x="20551" y="8494"/>
                  <a:pt x="20899" y="8842"/>
                </a:cubicBezTo>
              </a:path>
            </a:pathLst>
          </a:custGeom>
          <a:noFill/>
          <a:ln cap="flat" cmpd="sng" w="9525">
            <a:solidFill>
              <a:srgbClr val="00FF00"/>
            </a:solidFill>
            <a:prstDash val="solid"/>
            <a:round/>
            <a:headEnd len="med" w="med" type="none"/>
            <a:tailEnd len="med" w="med" type="none"/>
          </a:ln>
        </p:spPr>
      </p:sp>
      <p:sp>
        <p:nvSpPr>
          <p:cNvPr id="233" name="Google Shape;233;p31"/>
          <p:cNvSpPr/>
          <p:nvPr/>
        </p:nvSpPr>
        <p:spPr>
          <a:xfrm>
            <a:off x="7585375" y="1813450"/>
            <a:ext cx="1360800" cy="1280700"/>
          </a:xfrm>
          <a:prstGeom prst="ellipse">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(a): Implement basic Image-to-text retrieval.</a:t>
            </a:r>
            <a:endParaRPr/>
          </a:p>
        </p:txBody>
      </p:sp>
      <p:pic>
        <p:nvPicPr>
          <p:cNvPr id="239" name="Google Shape;239;p32"/>
          <p:cNvPicPr preferRelativeResize="0"/>
          <p:nvPr/>
        </p:nvPicPr>
        <p:blipFill>
          <a:blip r:embed="rId3">
            <a:alphaModFix/>
          </a:blip>
          <a:stretch>
            <a:fillRect/>
          </a:stretch>
        </p:blipFill>
        <p:spPr>
          <a:xfrm>
            <a:off x="330200" y="1245302"/>
            <a:ext cx="1974650" cy="1867324"/>
          </a:xfrm>
          <a:prstGeom prst="rect">
            <a:avLst/>
          </a:prstGeom>
          <a:noFill/>
          <a:ln>
            <a:noFill/>
          </a:ln>
        </p:spPr>
      </p:pic>
      <p:pic>
        <p:nvPicPr>
          <p:cNvPr id="240" name="Google Shape;240;p32"/>
          <p:cNvPicPr preferRelativeResize="0"/>
          <p:nvPr/>
        </p:nvPicPr>
        <p:blipFill>
          <a:blip r:embed="rId4">
            <a:alphaModFix/>
          </a:blip>
          <a:stretch>
            <a:fillRect/>
          </a:stretch>
        </p:blipFill>
        <p:spPr>
          <a:xfrm>
            <a:off x="688775" y="628525"/>
            <a:ext cx="1160700" cy="553425"/>
          </a:xfrm>
          <a:prstGeom prst="rect">
            <a:avLst/>
          </a:prstGeom>
          <a:noFill/>
          <a:ln>
            <a:noFill/>
          </a:ln>
        </p:spPr>
      </p:pic>
      <p:sp>
        <p:nvSpPr>
          <p:cNvPr id="241" name="Google Shape;241;p32"/>
          <p:cNvSpPr/>
          <p:nvPr/>
        </p:nvSpPr>
        <p:spPr>
          <a:xfrm>
            <a:off x="608625" y="1581550"/>
            <a:ext cx="1160700" cy="7992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 name="Google Shape;242;p32"/>
          <p:cNvCxnSpPr>
            <a:stCxn id="241" idx="6"/>
            <a:endCxn id="243" idx="1"/>
          </p:cNvCxnSpPr>
          <p:nvPr/>
        </p:nvCxnSpPr>
        <p:spPr>
          <a:xfrm flipH="1" rot="10800000">
            <a:off x="1769325" y="1674250"/>
            <a:ext cx="1372200" cy="306900"/>
          </a:xfrm>
          <a:prstGeom prst="straightConnector1">
            <a:avLst/>
          </a:prstGeom>
          <a:noFill/>
          <a:ln cap="flat" cmpd="sng" w="9525">
            <a:solidFill>
              <a:srgbClr val="FF0000"/>
            </a:solidFill>
            <a:prstDash val="solid"/>
            <a:round/>
            <a:headEnd len="med" w="med" type="none"/>
            <a:tailEnd len="med" w="med" type="triangle"/>
          </a:ln>
        </p:spPr>
      </p:cxnSp>
      <p:pic>
        <p:nvPicPr>
          <p:cNvPr id="243" name="Google Shape;243;p32"/>
          <p:cNvPicPr preferRelativeResize="0"/>
          <p:nvPr/>
        </p:nvPicPr>
        <p:blipFill rotWithShape="1">
          <a:blip r:embed="rId5">
            <a:alphaModFix/>
          </a:blip>
          <a:srcRect b="5992" l="20808" r="45715" t="5362"/>
          <a:stretch/>
        </p:blipFill>
        <p:spPr>
          <a:xfrm>
            <a:off x="3141625" y="673225"/>
            <a:ext cx="637700" cy="2001850"/>
          </a:xfrm>
          <a:prstGeom prst="rect">
            <a:avLst/>
          </a:prstGeom>
          <a:noFill/>
          <a:ln>
            <a:noFill/>
          </a:ln>
        </p:spPr>
      </p:pic>
      <p:sp>
        <p:nvSpPr>
          <p:cNvPr id="244" name="Google Shape;244;p32"/>
          <p:cNvSpPr txBox="1"/>
          <p:nvPr/>
        </p:nvSpPr>
        <p:spPr>
          <a:xfrm>
            <a:off x="3496800" y="628525"/>
            <a:ext cx="5351700" cy="1832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s" sz="1200">
                <a:solidFill>
                  <a:schemeClr val="dk1"/>
                </a:solidFill>
              </a:rPr>
              <a:t>ID: 2219 → 'An red and white </a:t>
            </a:r>
            <a:r>
              <a:rPr b="1" lang="es" sz="1200">
                <a:solidFill>
                  <a:srgbClr val="0000FF"/>
                </a:solidFill>
              </a:rPr>
              <a:t>airplane</a:t>
            </a:r>
            <a:r>
              <a:rPr lang="es" sz="1200">
                <a:solidFill>
                  <a:schemeClr val="dk1"/>
                </a:solidFill>
              </a:rPr>
              <a:t> is in the </a:t>
            </a:r>
            <a:r>
              <a:rPr b="1" lang="es" sz="1200">
                <a:solidFill>
                  <a:srgbClr val="FF00FF"/>
                </a:solidFill>
              </a:rPr>
              <a:t>cloudy</a:t>
            </a:r>
            <a:r>
              <a:rPr lang="es" sz="1200">
                <a:solidFill>
                  <a:schemeClr val="dk1"/>
                </a:solidFill>
              </a:rPr>
              <a:t> </a:t>
            </a:r>
            <a:r>
              <a:rPr b="1" lang="es" sz="1200">
                <a:solidFill>
                  <a:srgbClr val="FF0000"/>
                </a:solidFill>
              </a:rPr>
              <a:t>sky</a:t>
            </a:r>
            <a:r>
              <a:rPr lang="es"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2450 → ' A large U.S Air Force </a:t>
            </a:r>
            <a:r>
              <a:rPr b="1" lang="es" sz="1200">
                <a:solidFill>
                  <a:srgbClr val="0000FF"/>
                </a:solidFill>
              </a:rPr>
              <a:t>plain </a:t>
            </a:r>
            <a:r>
              <a:rPr lang="es" sz="1200">
                <a:solidFill>
                  <a:schemeClr val="dk1"/>
                </a:solidFill>
              </a:rPr>
              <a:t>sits on an asphalt ramp.’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101   → 'There is a GOL </a:t>
            </a:r>
            <a:r>
              <a:rPr b="1" lang="es" sz="1200">
                <a:solidFill>
                  <a:srgbClr val="0000FF"/>
                </a:solidFill>
              </a:rPr>
              <a:t>plane</a:t>
            </a:r>
            <a:r>
              <a:rPr lang="es" sz="1200">
                <a:solidFill>
                  <a:schemeClr val="dk1"/>
                </a:solidFill>
              </a:rPr>
              <a:t> </a:t>
            </a:r>
            <a:r>
              <a:rPr b="1" lang="es" sz="1200">
                <a:solidFill>
                  <a:srgbClr val="00FF00"/>
                </a:solidFill>
              </a:rPr>
              <a:t>taking off</a:t>
            </a:r>
            <a:r>
              <a:rPr lang="es" sz="1200">
                <a:solidFill>
                  <a:schemeClr val="dk1"/>
                </a:solidFill>
              </a:rPr>
              <a:t> in a partly </a:t>
            </a:r>
            <a:r>
              <a:rPr b="1" lang="es" sz="1200">
                <a:solidFill>
                  <a:srgbClr val="FF00FF"/>
                </a:solidFill>
              </a:rPr>
              <a:t>cloudy</a:t>
            </a:r>
            <a:r>
              <a:rPr lang="es" sz="1200">
                <a:solidFill>
                  <a:schemeClr val="dk1"/>
                </a:solidFill>
              </a:rPr>
              <a:t> </a:t>
            </a:r>
            <a:r>
              <a:rPr b="1" lang="es" sz="1200">
                <a:solidFill>
                  <a:srgbClr val="FF0000"/>
                </a:solidFill>
              </a:rPr>
              <a:t>sky</a:t>
            </a:r>
            <a:r>
              <a:rPr lang="es"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2139 → 'A </a:t>
            </a:r>
            <a:r>
              <a:rPr b="1" lang="es" sz="1200">
                <a:solidFill>
                  <a:srgbClr val="0000FF"/>
                </a:solidFill>
              </a:rPr>
              <a:t>plane </a:t>
            </a:r>
            <a:r>
              <a:rPr lang="es" sz="1200">
                <a:solidFill>
                  <a:schemeClr val="dk1"/>
                </a:solidFill>
              </a:rPr>
              <a:t>that is </a:t>
            </a:r>
            <a:r>
              <a:rPr b="1" lang="es" sz="1200">
                <a:solidFill>
                  <a:srgbClr val="00FF00"/>
                </a:solidFill>
              </a:rPr>
              <a:t>taking off </a:t>
            </a:r>
            <a:r>
              <a:rPr lang="es" sz="1200">
                <a:solidFill>
                  <a:schemeClr val="dk1"/>
                </a:solidFill>
              </a:rPr>
              <a:t>at an airport.'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221   → 'An </a:t>
            </a:r>
            <a:r>
              <a:rPr b="1" lang="es" sz="1200">
                <a:solidFill>
                  <a:srgbClr val="0000FF"/>
                </a:solidFill>
              </a:rPr>
              <a:t>airplane</a:t>
            </a:r>
            <a:r>
              <a:rPr lang="es" sz="1200">
                <a:solidFill>
                  <a:schemeClr val="dk1"/>
                </a:solidFill>
              </a:rPr>
              <a:t> that is, either, landing or just </a:t>
            </a:r>
            <a:r>
              <a:rPr b="1" lang="es" sz="1200">
                <a:solidFill>
                  <a:srgbClr val="00FF00"/>
                </a:solidFill>
              </a:rPr>
              <a:t>taking off</a:t>
            </a:r>
            <a:r>
              <a:rPr lang="e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939   → 'A random </a:t>
            </a:r>
            <a:r>
              <a:rPr b="1" lang="es" sz="1200">
                <a:solidFill>
                  <a:srgbClr val="0000FF"/>
                </a:solidFill>
              </a:rPr>
              <a:t>plane</a:t>
            </a:r>
            <a:r>
              <a:rPr lang="es" sz="1200">
                <a:solidFill>
                  <a:schemeClr val="dk1"/>
                </a:solidFill>
              </a:rPr>
              <a:t> in the </a:t>
            </a:r>
            <a:r>
              <a:rPr b="1" lang="es" sz="1200">
                <a:solidFill>
                  <a:srgbClr val="FF0000"/>
                </a:solidFill>
              </a:rPr>
              <a:t>sky</a:t>
            </a:r>
            <a:r>
              <a:rPr lang="es" sz="1200">
                <a:solidFill>
                  <a:schemeClr val="dk1"/>
                </a:solidFill>
              </a:rPr>
              <a:t> </a:t>
            </a:r>
            <a:r>
              <a:rPr b="1" lang="es" sz="1200">
                <a:solidFill>
                  <a:srgbClr val="00FF00"/>
                </a:solidFill>
              </a:rPr>
              <a:t>flying</a:t>
            </a:r>
            <a:r>
              <a:rPr lang="es" sz="1200">
                <a:solidFill>
                  <a:schemeClr val="dk1"/>
                </a:solidFill>
              </a:rPr>
              <a:t> alone.'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1137 → </a:t>
            </a:r>
            <a:r>
              <a:rPr lang="es" sz="1200">
                <a:solidFill>
                  <a:schemeClr val="dk1"/>
                </a:solidFill>
              </a:rPr>
              <a:t>'</a:t>
            </a:r>
            <a:r>
              <a:rPr b="1" lang="es" sz="1200">
                <a:solidFill>
                  <a:srgbClr val="0000FF"/>
                </a:solidFill>
              </a:rPr>
              <a:t>Jet liner</a:t>
            </a:r>
            <a:r>
              <a:rPr lang="es" sz="1200">
                <a:solidFill>
                  <a:schemeClr val="dk1"/>
                </a:solidFill>
              </a:rPr>
              <a:t> </a:t>
            </a:r>
            <a:r>
              <a:rPr b="1" lang="es" sz="1200">
                <a:solidFill>
                  <a:srgbClr val="00FF00"/>
                </a:solidFill>
              </a:rPr>
              <a:t>flying off</a:t>
            </a:r>
            <a:r>
              <a:rPr lang="es" sz="1200">
                <a:solidFill>
                  <a:schemeClr val="dk1"/>
                </a:solidFill>
              </a:rPr>
              <a:t> into the distance on an </a:t>
            </a:r>
            <a:r>
              <a:rPr b="1" lang="es" sz="1200">
                <a:solidFill>
                  <a:srgbClr val="FF00FF"/>
                </a:solidFill>
              </a:rPr>
              <a:t>overcast day'</a:t>
            </a:r>
            <a:endParaRPr b="1" sz="1200">
              <a:solidFill>
                <a:srgbClr val="FF00FF"/>
              </a:solidFill>
            </a:endParaRPr>
          </a:p>
          <a:p>
            <a:pPr indent="-304800" lvl="0" marL="457200" rtl="0" algn="l">
              <a:spcBef>
                <a:spcPts val="0"/>
              </a:spcBef>
              <a:spcAft>
                <a:spcPts val="0"/>
              </a:spcAft>
              <a:buClr>
                <a:schemeClr val="dk1"/>
              </a:buClr>
              <a:buSzPts val="1200"/>
              <a:buChar char="●"/>
            </a:pPr>
            <a:r>
              <a:rPr lang="es" sz="1200">
                <a:solidFill>
                  <a:schemeClr val="dk1"/>
                </a:solidFill>
              </a:rPr>
              <a:t>ID: 945   → 'An </a:t>
            </a:r>
            <a:r>
              <a:rPr b="1" lang="es" sz="1200">
                <a:solidFill>
                  <a:srgbClr val="0000FF"/>
                </a:solidFill>
              </a:rPr>
              <a:t>airplane </a:t>
            </a:r>
            <a:r>
              <a:rPr b="1" lang="es" sz="1200">
                <a:solidFill>
                  <a:srgbClr val="00FF00"/>
                </a:solidFill>
              </a:rPr>
              <a:t>flying</a:t>
            </a:r>
            <a:r>
              <a:rPr lang="es" sz="1200">
                <a:solidFill>
                  <a:schemeClr val="dk1"/>
                </a:solidFill>
              </a:rPr>
              <a:t> high in the blue </a:t>
            </a:r>
            <a:r>
              <a:rPr b="1" lang="es" sz="1200">
                <a:solidFill>
                  <a:srgbClr val="FF0000"/>
                </a:solidFill>
              </a:rPr>
              <a:t>sky</a:t>
            </a:r>
            <a:r>
              <a:rPr lang="es"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98     → 'A large passenger </a:t>
            </a:r>
            <a:r>
              <a:rPr b="1" lang="es" sz="1200">
                <a:solidFill>
                  <a:srgbClr val="0000FF"/>
                </a:solidFill>
              </a:rPr>
              <a:t>airplane</a:t>
            </a:r>
            <a:r>
              <a:rPr lang="es" sz="1200">
                <a:solidFill>
                  <a:schemeClr val="dk1"/>
                </a:solidFill>
              </a:rPr>
              <a:t> </a:t>
            </a:r>
            <a:r>
              <a:rPr b="1" lang="es" sz="1200">
                <a:solidFill>
                  <a:srgbClr val="00FF00"/>
                </a:solidFill>
              </a:rPr>
              <a:t>flying</a:t>
            </a:r>
            <a:r>
              <a:rPr lang="es" sz="1200">
                <a:solidFill>
                  <a:schemeClr val="dk1"/>
                </a:solidFill>
              </a:rPr>
              <a:t> through the </a:t>
            </a:r>
            <a:r>
              <a:rPr b="1" lang="es" sz="1200">
                <a:solidFill>
                  <a:srgbClr val="FF0000"/>
                </a:solidFill>
              </a:rPr>
              <a:t>air</a:t>
            </a:r>
            <a:r>
              <a:rPr lang="e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2049 → 'An </a:t>
            </a:r>
            <a:r>
              <a:rPr b="1" lang="es" sz="1200">
                <a:solidFill>
                  <a:srgbClr val="0000FF"/>
                </a:solidFill>
              </a:rPr>
              <a:t>airplane</a:t>
            </a:r>
            <a:r>
              <a:rPr lang="es" sz="1200">
                <a:solidFill>
                  <a:schemeClr val="dk1"/>
                </a:solidFill>
              </a:rPr>
              <a:t> with its landing wheels out landing.'</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ID: 3560 →'A passenger </a:t>
            </a:r>
            <a:r>
              <a:rPr b="1" lang="es" sz="1200">
                <a:solidFill>
                  <a:srgbClr val="0000FF"/>
                </a:solidFill>
              </a:rPr>
              <a:t>plane </a:t>
            </a:r>
            <a:r>
              <a:rPr b="1" lang="es" sz="1200">
                <a:solidFill>
                  <a:srgbClr val="00FF00"/>
                </a:solidFill>
              </a:rPr>
              <a:t>taking off</a:t>
            </a:r>
            <a:r>
              <a:rPr lang="es" sz="1200">
                <a:solidFill>
                  <a:schemeClr val="dk1"/>
                </a:solidFill>
              </a:rPr>
              <a:t> into the </a:t>
            </a:r>
            <a:r>
              <a:rPr b="1" lang="es" sz="1200">
                <a:solidFill>
                  <a:srgbClr val="FF0000"/>
                </a:solidFill>
              </a:rPr>
              <a:t>sky</a:t>
            </a:r>
            <a:r>
              <a:rPr lang="es" sz="1200">
                <a:solidFill>
                  <a:schemeClr val="dk1"/>
                </a:solidFill>
              </a:rPr>
              <a:t>. '	</a:t>
            </a:r>
            <a:endParaRPr sz="1200">
              <a:solidFill>
                <a:schemeClr val="dk1"/>
              </a:solidFill>
            </a:endParaRPr>
          </a:p>
        </p:txBody>
      </p:sp>
      <p:pic>
        <p:nvPicPr>
          <p:cNvPr id="245" name="Google Shape;245;p32"/>
          <p:cNvPicPr preferRelativeResize="0"/>
          <p:nvPr/>
        </p:nvPicPr>
        <p:blipFill>
          <a:blip r:embed="rId6">
            <a:alphaModFix/>
          </a:blip>
          <a:stretch>
            <a:fillRect/>
          </a:stretch>
        </p:blipFill>
        <p:spPr>
          <a:xfrm>
            <a:off x="792250" y="3504250"/>
            <a:ext cx="1301251" cy="772600"/>
          </a:xfrm>
          <a:prstGeom prst="rect">
            <a:avLst/>
          </a:prstGeom>
          <a:noFill/>
          <a:ln>
            <a:noFill/>
          </a:ln>
        </p:spPr>
      </p:pic>
      <p:pic>
        <p:nvPicPr>
          <p:cNvPr id="246" name="Google Shape;246;p32"/>
          <p:cNvPicPr preferRelativeResize="0"/>
          <p:nvPr/>
        </p:nvPicPr>
        <p:blipFill>
          <a:blip r:embed="rId7">
            <a:alphaModFix/>
          </a:blip>
          <a:stretch>
            <a:fillRect/>
          </a:stretch>
        </p:blipFill>
        <p:spPr>
          <a:xfrm>
            <a:off x="2374775" y="3502425"/>
            <a:ext cx="1160699" cy="774422"/>
          </a:xfrm>
          <a:prstGeom prst="rect">
            <a:avLst/>
          </a:prstGeom>
          <a:noFill/>
          <a:ln>
            <a:noFill/>
          </a:ln>
        </p:spPr>
      </p:pic>
      <p:pic>
        <p:nvPicPr>
          <p:cNvPr id="247" name="Google Shape;247;p32"/>
          <p:cNvPicPr preferRelativeResize="0"/>
          <p:nvPr/>
        </p:nvPicPr>
        <p:blipFill>
          <a:blip r:embed="rId8">
            <a:alphaModFix/>
          </a:blip>
          <a:stretch>
            <a:fillRect/>
          </a:stretch>
        </p:blipFill>
        <p:spPr>
          <a:xfrm>
            <a:off x="6721425" y="3498400"/>
            <a:ext cx="1065600" cy="799193"/>
          </a:xfrm>
          <a:prstGeom prst="rect">
            <a:avLst/>
          </a:prstGeom>
          <a:noFill/>
          <a:ln>
            <a:noFill/>
          </a:ln>
        </p:spPr>
      </p:pic>
      <p:sp>
        <p:nvSpPr>
          <p:cNvPr id="248" name="Google Shape;248;p32"/>
          <p:cNvSpPr txBox="1"/>
          <p:nvPr/>
        </p:nvSpPr>
        <p:spPr>
          <a:xfrm>
            <a:off x="6721425" y="3175975"/>
            <a:ext cx="13836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ID → 2450</a:t>
            </a:r>
            <a:endParaRPr>
              <a:solidFill>
                <a:schemeClr val="dk1"/>
              </a:solidFill>
            </a:endParaRPr>
          </a:p>
        </p:txBody>
      </p:sp>
      <p:sp>
        <p:nvSpPr>
          <p:cNvPr id="249" name="Google Shape;249;p32"/>
          <p:cNvSpPr txBox="1"/>
          <p:nvPr/>
        </p:nvSpPr>
        <p:spPr>
          <a:xfrm>
            <a:off x="921250" y="3155225"/>
            <a:ext cx="13836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ID → 699</a:t>
            </a:r>
            <a:endParaRPr>
              <a:solidFill>
                <a:schemeClr val="dk1"/>
              </a:solidFill>
            </a:endParaRPr>
          </a:p>
        </p:txBody>
      </p:sp>
      <p:sp>
        <p:nvSpPr>
          <p:cNvPr id="250" name="Google Shape;250;p32"/>
          <p:cNvSpPr txBox="1"/>
          <p:nvPr/>
        </p:nvSpPr>
        <p:spPr>
          <a:xfrm>
            <a:off x="2374775" y="3175975"/>
            <a:ext cx="15867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ID → 3106</a:t>
            </a:r>
            <a:endParaRPr>
              <a:solidFill>
                <a:schemeClr val="dk1"/>
              </a:solidFill>
            </a:endParaRPr>
          </a:p>
        </p:txBody>
      </p:sp>
      <p:pic>
        <p:nvPicPr>
          <p:cNvPr id="251" name="Google Shape;251;p32"/>
          <p:cNvPicPr preferRelativeResize="0"/>
          <p:nvPr/>
        </p:nvPicPr>
        <p:blipFill>
          <a:blip r:embed="rId9">
            <a:alphaModFix/>
          </a:blip>
          <a:stretch>
            <a:fillRect/>
          </a:stretch>
        </p:blipFill>
        <p:spPr>
          <a:xfrm>
            <a:off x="5277650" y="3498399"/>
            <a:ext cx="1065600" cy="799200"/>
          </a:xfrm>
          <a:prstGeom prst="rect">
            <a:avLst/>
          </a:prstGeom>
          <a:noFill/>
          <a:ln>
            <a:noFill/>
          </a:ln>
        </p:spPr>
      </p:pic>
      <p:sp>
        <p:nvSpPr>
          <p:cNvPr id="252" name="Google Shape;252;p32"/>
          <p:cNvSpPr txBox="1"/>
          <p:nvPr/>
        </p:nvSpPr>
        <p:spPr>
          <a:xfrm>
            <a:off x="5291413" y="3175975"/>
            <a:ext cx="11607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ID → 3001</a:t>
            </a:r>
            <a:endParaRPr>
              <a:solidFill>
                <a:schemeClr val="dk1"/>
              </a:solidFill>
            </a:endParaRPr>
          </a:p>
        </p:txBody>
      </p:sp>
      <p:sp>
        <p:nvSpPr>
          <p:cNvPr id="253" name="Google Shape;253;p32"/>
          <p:cNvSpPr/>
          <p:nvPr/>
        </p:nvSpPr>
        <p:spPr>
          <a:xfrm>
            <a:off x="534800" y="2453775"/>
            <a:ext cx="611700" cy="786475"/>
          </a:xfrm>
          <a:custGeom>
            <a:rect b="b" l="l" r="r" t="t"/>
            <a:pathLst>
              <a:path extrusionOk="0" h="31459" w="24468">
                <a:moveTo>
                  <a:pt x="0" y="0"/>
                </a:moveTo>
                <a:cubicBezTo>
                  <a:pt x="2563" y="2505"/>
                  <a:pt x="11302" y="9787"/>
                  <a:pt x="15380" y="15030"/>
                </a:cubicBezTo>
                <a:cubicBezTo>
                  <a:pt x="19458" y="20273"/>
                  <a:pt x="22953" y="28721"/>
                  <a:pt x="24468" y="31459"/>
                </a:cubicBezTo>
              </a:path>
            </a:pathLst>
          </a:custGeom>
          <a:noFill/>
          <a:ln cap="flat" cmpd="sng" w="19050">
            <a:solidFill>
              <a:srgbClr val="00FF00"/>
            </a:solidFill>
            <a:prstDash val="dash"/>
            <a:round/>
            <a:headEnd len="med" w="med" type="none"/>
            <a:tailEnd len="med" w="med" type="none"/>
          </a:ln>
        </p:spPr>
      </p:sp>
      <p:pic>
        <p:nvPicPr>
          <p:cNvPr id="254" name="Google Shape;254;p32"/>
          <p:cNvPicPr preferRelativeResize="0"/>
          <p:nvPr/>
        </p:nvPicPr>
        <p:blipFill>
          <a:blip r:embed="rId10">
            <a:alphaModFix/>
          </a:blip>
          <a:stretch>
            <a:fillRect/>
          </a:stretch>
        </p:blipFill>
        <p:spPr>
          <a:xfrm>
            <a:off x="3816746" y="3504250"/>
            <a:ext cx="1160699" cy="772596"/>
          </a:xfrm>
          <a:prstGeom prst="rect">
            <a:avLst/>
          </a:prstGeom>
          <a:noFill/>
          <a:ln>
            <a:noFill/>
          </a:ln>
        </p:spPr>
      </p:pic>
      <p:sp>
        <p:nvSpPr>
          <p:cNvPr id="255" name="Google Shape;255;p32"/>
          <p:cNvSpPr txBox="1"/>
          <p:nvPr/>
        </p:nvSpPr>
        <p:spPr>
          <a:xfrm>
            <a:off x="3861300" y="3155225"/>
            <a:ext cx="18255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ID → 1137</a:t>
            </a:r>
            <a:endParaRPr>
              <a:solidFill>
                <a:schemeClr val="dk1"/>
              </a:solidFill>
            </a:endParaRPr>
          </a:p>
        </p:txBody>
      </p:sp>
      <p:sp>
        <p:nvSpPr>
          <p:cNvPr id="256" name="Google Shape;256;p32"/>
          <p:cNvSpPr/>
          <p:nvPr/>
        </p:nvSpPr>
        <p:spPr>
          <a:xfrm>
            <a:off x="499850" y="2263275"/>
            <a:ext cx="1974680" cy="1074798"/>
          </a:xfrm>
          <a:custGeom>
            <a:rect b="b" l="l" r="r" t="t"/>
            <a:pathLst>
              <a:path extrusionOk="0" h="43343" w="79528">
                <a:moveTo>
                  <a:pt x="0" y="0"/>
                </a:moveTo>
                <a:cubicBezTo>
                  <a:pt x="4136" y="2563"/>
                  <a:pt x="19691" y="9321"/>
                  <a:pt x="24817" y="15380"/>
                </a:cubicBezTo>
                <a:cubicBezTo>
                  <a:pt x="29944" y="21439"/>
                  <a:pt x="22545" y="31925"/>
                  <a:pt x="30759" y="36352"/>
                </a:cubicBezTo>
                <a:cubicBezTo>
                  <a:pt x="38973" y="40780"/>
                  <a:pt x="66005" y="40780"/>
                  <a:pt x="74103" y="41945"/>
                </a:cubicBezTo>
                <a:cubicBezTo>
                  <a:pt x="82201" y="43110"/>
                  <a:pt x="78472" y="43110"/>
                  <a:pt x="79346" y="43343"/>
                </a:cubicBezTo>
              </a:path>
            </a:pathLst>
          </a:custGeom>
          <a:noFill/>
          <a:ln cap="flat" cmpd="sng" w="19050">
            <a:solidFill>
              <a:srgbClr val="00FF00"/>
            </a:solidFill>
            <a:prstDash val="dash"/>
            <a:round/>
            <a:headEnd len="med" w="med" type="none"/>
            <a:tailEnd len="med" w="med" type="none"/>
          </a:ln>
        </p:spPr>
      </p:sp>
      <p:sp>
        <p:nvSpPr>
          <p:cNvPr id="257" name="Google Shape;257;p32"/>
          <p:cNvSpPr/>
          <p:nvPr/>
        </p:nvSpPr>
        <p:spPr>
          <a:xfrm>
            <a:off x="1129025" y="1498652"/>
            <a:ext cx="2796325" cy="1839475"/>
          </a:xfrm>
          <a:custGeom>
            <a:rect b="b" l="l" r="r" t="t"/>
            <a:pathLst>
              <a:path extrusionOk="0" h="73579" w="111853">
                <a:moveTo>
                  <a:pt x="0" y="175"/>
                </a:moveTo>
                <a:cubicBezTo>
                  <a:pt x="9496" y="1282"/>
                  <a:pt x="42353" y="-3262"/>
                  <a:pt x="56975" y="6816"/>
                </a:cubicBezTo>
                <a:cubicBezTo>
                  <a:pt x="71598" y="16895"/>
                  <a:pt x="78589" y="49519"/>
                  <a:pt x="87735" y="60646"/>
                </a:cubicBezTo>
                <a:cubicBezTo>
                  <a:pt x="96881" y="71773"/>
                  <a:pt x="107833" y="71424"/>
                  <a:pt x="111853" y="73579"/>
                </a:cubicBezTo>
              </a:path>
            </a:pathLst>
          </a:custGeom>
          <a:noFill/>
          <a:ln cap="flat" cmpd="sng" w="19050">
            <a:solidFill>
              <a:srgbClr val="00FF00"/>
            </a:solidFill>
            <a:prstDash val="dash"/>
            <a:round/>
            <a:headEnd len="med" w="med" type="none"/>
            <a:tailEnd len="med" w="med" type="none"/>
          </a:ln>
        </p:spPr>
      </p:sp>
      <p:sp>
        <p:nvSpPr>
          <p:cNvPr id="258" name="Google Shape;258;p32"/>
          <p:cNvSpPr/>
          <p:nvPr/>
        </p:nvSpPr>
        <p:spPr>
          <a:xfrm>
            <a:off x="1443600" y="2997325"/>
            <a:ext cx="3967925" cy="279625"/>
          </a:xfrm>
          <a:custGeom>
            <a:rect b="b" l="l" r="r" t="t"/>
            <a:pathLst>
              <a:path extrusionOk="0" h="11185" w="158717">
                <a:moveTo>
                  <a:pt x="0" y="0"/>
                </a:moveTo>
                <a:cubicBezTo>
                  <a:pt x="2796" y="990"/>
                  <a:pt x="-6991" y="5418"/>
                  <a:pt x="16778" y="5942"/>
                </a:cubicBezTo>
                <a:cubicBezTo>
                  <a:pt x="40547" y="6466"/>
                  <a:pt x="118961" y="2272"/>
                  <a:pt x="142613" y="3146"/>
                </a:cubicBezTo>
                <a:cubicBezTo>
                  <a:pt x="166265" y="4020"/>
                  <a:pt x="156012" y="9845"/>
                  <a:pt x="158692" y="11185"/>
                </a:cubicBezTo>
              </a:path>
            </a:pathLst>
          </a:custGeom>
          <a:noFill/>
          <a:ln cap="flat" cmpd="sng" w="19050">
            <a:solidFill>
              <a:srgbClr val="00FF00"/>
            </a:solidFill>
            <a:prstDash val="dash"/>
            <a:round/>
            <a:headEnd len="med" w="med" type="none"/>
            <a:tailEnd len="med" w="med" type="none"/>
          </a:ln>
        </p:spPr>
      </p:sp>
      <p:sp>
        <p:nvSpPr>
          <p:cNvPr id="259" name="Google Shape;259;p32"/>
          <p:cNvSpPr/>
          <p:nvPr/>
        </p:nvSpPr>
        <p:spPr>
          <a:xfrm>
            <a:off x="2045200" y="2880350"/>
            <a:ext cx="4922525" cy="403875"/>
          </a:xfrm>
          <a:custGeom>
            <a:rect b="b" l="l" r="r" t="t"/>
            <a:pathLst>
              <a:path extrusionOk="0" h="16155" w="196901">
                <a:moveTo>
                  <a:pt x="0" y="0"/>
                </a:moveTo>
                <a:cubicBezTo>
                  <a:pt x="28753" y="610"/>
                  <a:pt x="139700" y="966"/>
                  <a:pt x="172517" y="3658"/>
                </a:cubicBezTo>
                <a:cubicBezTo>
                  <a:pt x="205334" y="6351"/>
                  <a:pt x="192837" y="14072"/>
                  <a:pt x="196901" y="16155"/>
                </a:cubicBezTo>
              </a:path>
            </a:pathLst>
          </a:custGeom>
          <a:noFill/>
          <a:ln cap="flat" cmpd="sng" w="19050">
            <a:solidFill>
              <a:srgbClr val="00FF00"/>
            </a:solidFill>
            <a:prstDash val="dash"/>
            <a:round/>
            <a:headEnd len="med" w="med" type="none"/>
            <a:tailEnd len="med" w="med" type="none"/>
          </a:ln>
        </p:spPr>
      </p:sp>
      <p:sp>
        <p:nvSpPr>
          <p:cNvPr id="260" name="Google Shape;260;p32"/>
          <p:cNvSpPr txBox="1"/>
          <p:nvPr/>
        </p:nvSpPr>
        <p:spPr>
          <a:xfrm>
            <a:off x="887338" y="4236600"/>
            <a:ext cx="14514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solidFill>
                  <a:srgbClr val="FF0000"/>
                </a:solidFill>
              </a:rPr>
              <a:t>sky</a:t>
            </a:r>
            <a:r>
              <a:rPr b="1" i="1" lang="es">
                <a:solidFill>
                  <a:schemeClr val="dk1"/>
                </a:solidFill>
              </a:rPr>
              <a:t>,</a:t>
            </a:r>
            <a:r>
              <a:rPr b="1" i="1" lang="es">
                <a:solidFill>
                  <a:srgbClr val="0000FF"/>
                </a:solidFill>
              </a:rPr>
              <a:t> </a:t>
            </a:r>
            <a:r>
              <a:rPr b="1" i="1" lang="es">
                <a:solidFill>
                  <a:srgbClr val="FF00FF"/>
                </a:solidFill>
              </a:rPr>
              <a:t>cloudy</a:t>
            </a:r>
            <a:endParaRPr b="1" i="1">
              <a:solidFill>
                <a:srgbClr val="FF00FF"/>
              </a:solidFill>
            </a:endParaRPr>
          </a:p>
        </p:txBody>
      </p:sp>
      <p:sp>
        <p:nvSpPr>
          <p:cNvPr id="261" name="Google Shape;261;p32"/>
          <p:cNvSpPr txBox="1"/>
          <p:nvPr/>
        </p:nvSpPr>
        <p:spPr>
          <a:xfrm>
            <a:off x="2229413" y="4236600"/>
            <a:ext cx="14514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solidFill>
                  <a:srgbClr val="FF0000"/>
                </a:solidFill>
              </a:rPr>
              <a:t>sky</a:t>
            </a:r>
            <a:r>
              <a:rPr b="1" i="1" lang="es">
                <a:solidFill>
                  <a:schemeClr val="dk1"/>
                </a:solidFill>
              </a:rPr>
              <a:t>,</a:t>
            </a:r>
            <a:r>
              <a:rPr b="1" i="1" lang="es">
                <a:solidFill>
                  <a:srgbClr val="0000FF"/>
                </a:solidFill>
              </a:rPr>
              <a:t> airplane </a:t>
            </a:r>
            <a:endParaRPr b="1" i="1">
              <a:solidFill>
                <a:srgbClr val="FF00FF"/>
              </a:solidFill>
            </a:endParaRPr>
          </a:p>
        </p:txBody>
      </p:sp>
      <p:sp>
        <p:nvSpPr>
          <p:cNvPr id="262" name="Google Shape;262;p32"/>
          <p:cNvSpPr txBox="1"/>
          <p:nvPr/>
        </p:nvSpPr>
        <p:spPr>
          <a:xfrm>
            <a:off x="3655650" y="4236600"/>
            <a:ext cx="15867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solidFill>
                  <a:srgbClr val="FF0000"/>
                </a:solidFill>
              </a:rPr>
              <a:t>sky</a:t>
            </a:r>
            <a:r>
              <a:rPr b="1" i="1" lang="es">
                <a:solidFill>
                  <a:schemeClr val="dk1"/>
                </a:solidFill>
              </a:rPr>
              <a:t>,</a:t>
            </a:r>
            <a:r>
              <a:rPr b="1" i="1" lang="es">
                <a:solidFill>
                  <a:srgbClr val="0000FF"/>
                </a:solidFill>
              </a:rPr>
              <a:t> airplane</a:t>
            </a:r>
            <a:r>
              <a:rPr b="1" i="1" lang="es"/>
              <a:t>,</a:t>
            </a:r>
            <a:endParaRPr b="1" i="1"/>
          </a:p>
          <a:p>
            <a:pPr indent="0" lvl="0" marL="0" rtl="0" algn="l">
              <a:spcBef>
                <a:spcPts val="0"/>
              </a:spcBef>
              <a:spcAft>
                <a:spcPts val="0"/>
              </a:spcAft>
              <a:buNone/>
            </a:pPr>
            <a:r>
              <a:rPr b="1" i="1" lang="es">
                <a:solidFill>
                  <a:srgbClr val="FF00FF"/>
                </a:solidFill>
              </a:rPr>
              <a:t>cloudy</a:t>
            </a:r>
            <a:endParaRPr b="1" i="1">
              <a:solidFill>
                <a:srgbClr val="FF00FF"/>
              </a:solidFill>
            </a:endParaRPr>
          </a:p>
        </p:txBody>
      </p:sp>
      <p:sp>
        <p:nvSpPr>
          <p:cNvPr id="263" name="Google Shape;263;p32"/>
          <p:cNvSpPr txBox="1"/>
          <p:nvPr/>
        </p:nvSpPr>
        <p:spPr>
          <a:xfrm>
            <a:off x="5146063" y="4236600"/>
            <a:ext cx="14514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solidFill>
                  <a:srgbClr val="FF0000"/>
                </a:solidFill>
              </a:rPr>
              <a:t>sky</a:t>
            </a:r>
            <a:r>
              <a:rPr b="1" i="1" lang="es">
                <a:solidFill>
                  <a:schemeClr val="dk1"/>
                </a:solidFill>
              </a:rPr>
              <a:t>,</a:t>
            </a:r>
            <a:r>
              <a:rPr b="1" i="1" lang="es">
                <a:solidFill>
                  <a:srgbClr val="0000FF"/>
                </a:solidFill>
              </a:rPr>
              <a:t> airplane </a:t>
            </a:r>
            <a:endParaRPr b="1" i="1">
              <a:solidFill>
                <a:srgbClr val="FF00FF"/>
              </a:solidFill>
            </a:endParaRPr>
          </a:p>
        </p:txBody>
      </p:sp>
      <p:sp>
        <p:nvSpPr>
          <p:cNvPr id="264" name="Google Shape;264;p32"/>
          <p:cNvSpPr txBox="1"/>
          <p:nvPr/>
        </p:nvSpPr>
        <p:spPr>
          <a:xfrm>
            <a:off x="6559250" y="4236600"/>
            <a:ext cx="15867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a:solidFill>
                  <a:srgbClr val="FF0000"/>
                </a:solidFill>
              </a:rPr>
              <a:t>sky</a:t>
            </a:r>
            <a:r>
              <a:rPr b="1" i="1" lang="es">
                <a:solidFill>
                  <a:schemeClr val="dk1"/>
                </a:solidFill>
              </a:rPr>
              <a:t>,</a:t>
            </a:r>
            <a:r>
              <a:rPr b="1" i="1" lang="es">
                <a:solidFill>
                  <a:srgbClr val="0000FF"/>
                </a:solidFill>
              </a:rPr>
              <a:t> airplane</a:t>
            </a:r>
            <a:r>
              <a:rPr b="1" i="1" lang="es"/>
              <a:t>,</a:t>
            </a:r>
            <a:endParaRPr b="1" i="1"/>
          </a:p>
          <a:p>
            <a:pPr indent="0" lvl="0" marL="0" rtl="0" algn="l">
              <a:spcBef>
                <a:spcPts val="0"/>
              </a:spcBef>
              <a:spcAft>
                <a:spcPts val="0"/>
              </a:spcAft>
              <a:buNone/>
            </a:pPr>
            <a:r>
              <a:rPr b="1" i="1" lang="es">
                <a:solidFill>
                  <a:srgbClr val="FF00FF"/>
                </a:solidFill>
              </a:rPr>
              <a:t>cloudy</a:t>
            </a:r>
            <a:endParaRPr b="1" i="1">
              <a:solidFill>
                <a:srgbClr val="FF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p:nvPr/>
        </p:nvSpPr>
        <p:spPr>
          <a:xfrm>
            <a:off x="6614525" y="952775"/>
            <a:ext cx="2395800" cy="28305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(a): Implement basic Image-to-text retrieval.</a:t>
            </a:r>
            <a:endParaRPr/>
          </a:p>
        </p:txBody>
      </p:sp>
      <p:pic>
        <p:nvPicPr>
          <p:cNvPr id="271" name="Google Shape;271;p33"/>
          <p:cNvPicPr preferRelativeResize="0"/>
          <p:nvPr/>
        </p:nvPicPr>
        <p:blipFill>
          <a:blip r:embed="rId3">
            <a:alphaModFix/>
          </a:blip>
          <a:stretch>
            <a:fillRect/>
          </a:stretch>
        </p:blipFill>
        <p:spPr>
          <a:xfrm>
            <a:off x="0" y="628525"/>
            <a:ext cx="6679150" cy="3671326"/>
          </a:xfrm>
          <a:prstGeom prst="rect">
            <a:avLst/>
          </a:prstGeom>
          <a:noFill/>
          <a:ln>
            <a:noFill/>
          </a:ln>
        </p:spPr>
      </p:pic>
      <p:sp>
        <p:nvSpPr>
          <p:cNvPr id="272" name="Google Shape;272;p33"/>
          <p:cNvSpPr txBox="1"/>
          <p:nvPr/>
        </p:nvSpPr>
        <p:spPr>
          <a:xfrm>
            <a:off x="308400" y="4135150"/>
            <a:ext cx="8527200" cy="564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As we can see the predicted captions are not 100% accurate, but have a lot of sense because the first three captions talks about road signals and a red object and in our test image there are some road signals and a traffic light that is red.</a:t>
            </a:r>
            <a:endParaRPr sz="1200">
              <a:solidFill>
                <a:schemeClr val="dk1"/>
              </a:solidFill>
            </a:endParaRPr>
          </a:p>
        </p:txBody>
      </p:sp>
      <p:sp>
        <p:nvSpPr>
          <p:cNvPr id="273" name="Google Shape;273;p33"/>
          <p:cNvSpPr txBox="1"/>
          <p:nvPr/>
        </p:nvSpPr>
        <p:spPr>
          <a:xfrm>
            <a:off x="6679150" y="901950"/>
            <a:ext cx="2331300" cy="274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rPr>
              <a:t>It is important to remark that like in this task we want the algorithm to return captions when we introduce an image, we have to </a:t>
            </a:r>
            <a:r>
              <a:rPr b="1" lang="es" sz="1200">
                <a:solidFill>
                  <a:schemeClr val="dk1"/>
                </a:solidFill>
              </a:rPr>
              <a:t>fit the KNN using the captions.</a:t>
            </a:r>
            <a:r>
              <a:rPr lang="es" sz="1200">
                <a:solidFill>
                  <a:schemeClr val="dk1"/>
                </a:solidFill>
              </a:rPr>
              <a:t> Due to memory problems we have employed a database of only 200 images, selected randomly using a </a:t>
            </a:r>
            <a:r>
              <a:rPr lang="es" sz="1200">
                <a:solidFill>
                  <a:schemeClr val="dk1"/>
                </a:solidFill>
              </a:rPr>
              <a:t>Data Loader</a:t>
            </a:r>
            <a:r>
              <a:rPr lang="es" sz="1200">
                <a:solidFill>
                  <a:schemeClr val="dk1"/>
                </a:solidFill>
              </a:rPr>
              <a:t>. So, this could make that the obtained captions </a:t>
            </a:r>
            <a:r>
              <a:rPr lang="es" sz="1200">
                <a:solidFill>
                  <a:schemeClr val="dk1"/>
                </a:solidFill>
              </a:rPr>
              <a:t>won't</a:t>
            </a:r>
            <a:r>
              <a:rPr lang="es" sz="1200">
                <a:solidFill>
                  <a:schemeClr val="dk1"/>
                </a:solidFill>
              </a:rPr>
              <a:t> be very precise due to the </a:t>
            </a:r>
            <a:r>
              <a:rPr b="1" lang="es" sz="1200">
                <a:solidFill>
                  <a:schemeClr val="dk1"/>
                </a:solidFill>
              </a:rPr>
              <a:t>small</a:t>
            </a:r>
            <a:r>
              <a:rPr b="1" lang="es" sz="1200">
                <a:solidFill>
                  <a:schemeClr val="dk1"/>
                </a:solidFill>
              </a:rPr>
              <a:t> amount </a:t>
            </a:r>
            <a:r>
              <a:rPr b="1" lang="es" sz="1200">
                <a:solidFill>
                  <a:schemeClr val="dk1"/>
                </a:solidFill>
              </a:rPr>
              <a:t>of</a:t>
            </a:r>
            <a:r>
              <a:rPr b="1" lang="es" sz="1200">
                <a:solidFill>
                  <a:schemeClr val="dk1"/>
                </a:solidFill>
              </a:rPr>
              <a:t> possibilities.</a:t>
            </a:r>
            <a:endParaRPr b="1"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